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nva Sans" panose="020B0604020202020204" charset="0"/>
      <p:regular r:id="rId16"/>
    </p:embeddedFont>
    <p:embeddedFont>
      <p:font typeface="Canva Sans Bold" panose="020B0604020202020204" charset="0"/>
      <p:regular r:id="rId17"/>
    </p:embeddedFont>
    <p:embeddedFont>
      <p:font typeface="Clear Sans" panose="020B0604020202020204" charset="0"/>
      <p:regular r:id="rId18"/>
    </p:embeddedFont>
    <p:embeddedFont>
      <p:font typeface="Clear Sans Bold" panose="020B0604020202020204" charset="0"/>
      <p:regular r:id="rId19"/>
    </p:embeddedFont>
    <p:embeddedFont>
      <p:font typeface="HK Grotesk Light" panose="020B0604020202020204" charset="0"/>
      <p:regular r:id="rId20"/>
    </p:embeddedFont>
    <p:embeddedFont>
      <p:font typeface="HK Grotesk Medium" panose="020B0604020202020204" charset="0"/>
      <p:regular r:id="rId21"/>
    </p:embeddedFont>
    <p:embeddedFont>
      <p:font typeface="Open Sauce SemiBold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53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1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14799042" y="165174"/>
            <a:ext cx="3488958" cy="3251074"/>
          </a:xfrm>
          <a:custGeom>
            <a:avLst/>
            <a:gdLst/>
            <a:ahLst/>
            <a:cxnLst/>
            <a:rect l="l" t="t" r="r" b="b"/>
            <a:pathLst>
              <a:path w="3488958" h="3251074">
                <a:moveTo>
                  <a:pt x="0" y="0"/>
                </a:moveTo>
                <a:lnTo>
                  <a:pt x="3488958" y="0"/>
                </a:lnTo>
                <a:lnTo>
                  <a:pt x="3488958" y="3251074"/>
                </a:lnTo>
                <a:lnTo>
                  <a:pt x="0" y="3251074"/>
                </a:lnTo>
                <a:lnTo>
                  <a:pt x="0" y="0"/>
                </a:lnTo>
                <a:close/>
              </a:path>
            </a:pathLst>
          </a:custGeom>
          <a:blipFill>
            <a:blip r:embed="rId14"/>
            <a:stretch>
              <a:fillRect/>
            </a:stretch>
          </a:blipFill>
        </p:spPr>
      </p:sp>
      <p:sp>
        <p:nvSpPr>
          <p:cNvPr id="9" name="TextBox 9"/>
          <p:cNvSpPr txBox="1"/>
          <p:nvPr/>
        </p:nvSpPr>
        <p:spPr>
          <a:xfrm>
            <a:off x="8357837" y="3819851"/>
            <a:ext cx="9320824" cy="4618580"/>
          </a:xfrm>
          <a:prstGeom prst="rect">
            <a:avLst/>
          </a:prstGeom>
        </p:spPr>
        <p:txBody>
          <a:bodyPr lIns="0" tIns="0" rIns="0" bIns="0" rtlCol="0" anchor="t">
            <a:spAutoFit/>
          </a:bodyPr>
          <a:lstStyle/>
          <a:p>
            <a:pPr>
              <a:lnSpc>
                <a:spcPts val="5900"/>
              </a:lnSpc>
            </a:pPr>
            <a:r>
              <a:rPr lang="en-US" sz="5900">
                <a:solidFill>
                  <a:srgbClr val="F7B4A7"/>
                </a:solidFill>
                <a:latin typeface="Clear Sans Bold"/>
              </a:rPr>
              <a:t>CSE-404</a:t>
            </a:r>
          </a:p>
          <a:p>
            <a:pPr>
              <a:lnSpc>
                <a:spcPts val="5900"/>
              </a:lnSpc>
            </a:pPr>
            <a:r>
              <a:rPr lang="en-US" sz="5900">
                <a:solidFill>
                  <a:srgbClr val="F7B4A7"/>
                </a:solidFill>
                <a:latin typeface="Clear Sans Bold"/>
              </a:rPr>
              <a:t> </a:t>
            </a:r>
          </a:p>
          <a:p>
            <a:pPr>
              <a:lnSpc>
                <a:spcPts val="4800"/>
              </a:lnSpc>
            </a:pPr>
            <a:r>
              <a:rPr lang="en-US" sz="4800">
                <a:solidFill>
                  <a:srgbClr val="F7B4A7"/>
                </a:solidFill>
                <a:latin typeface="Clear Sans Bold"/>
              </a:rPr>
              <a:t>Correlation of Air Quality and Air-borne Diseases and Prediction of Disease Burden Using Machine Learning</a:t>
            </a:r>
          </a:p>
          <a:p>
            <a:pPr>
              <a:lnSpc>
                <a:spcPts val="5300"/>
              </a:lnSpc>
            </a:pPr>
            <a:endParaRPr lang="en-US" sz="4800">
              <a:solidFill>
                <a:srgbClr val="F7B4A7"/>
              </a:solidFill>
              <a:latin typeface="Clear Sa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820739" y="2851768"/>
          <a:ext cx="16646522" cy="7317672"/>
        </p:xfrm>
        <a:graphic>
          <a:graphicData uri="http://schemas.openxmlformats.org/drawingml/2006/table">
            <a:tbl>
              <a:tblPr/>
              <a:tblGrid>
                <a:gridCol w="4758946">
                  <a:extLst>
                    <a:ext uri="{9D8B030D-6E8A-4147-A177-3AD203B41FA5}">
                      <a16:colId xmlns:a16="http://schemas.microsoft.com/office/drawing/2014/main" val="20000"/>
                    </a:ext>
                  </a:extLst>
                </a:gridCol>
                <a:gridCol w="3360767">
                  <a:extLst>
                    <a:ext uri="{9D8B030D-6E8A-4147-A177-3AD203B41FA5}">
                      <a16:colId xmlns:a16="http://schemas.microsoft.com/office/drawing/2014/main" val="20001"/>
                    </a:ext>
                  </a:extLst>
                </a:gridCol>
                <a:gridCol w="4059857">
                  <a:extLst>
                    <a:ext uri="{9D8B030D-6E8A-4147-A177-3AD203B41FA5}">
                      <a16:colId xmlns:a16="http://schemas.microsoft.com/office/drawing/2014/main" val="20002"/>
                    </a:ext>
                  </a:extLst>
                </a:gridCol>
                <a:gridCol w="4466952">
                  <a:extLst>
                    <a:ext uri="{9D8B030D-6E8A-4147-A177-3AD203B41FA5}">
                      <a16:colId xmlns:a16="http://schemas.microsoft.com/office/drawing/2014/main" val="20003"/>
                    </a:ext>
                  </a:extLst>
                </a:gridCol>
              </a:tblGrid>
              <a:tr h="914709">
                <a:tc>
                  <a:txBody>
                    <a:bodyPr/>
                    <a:lstStyle/>
                    <a:p>
                      <a:pPr algn="ctr">
                        <a:lnSpc>
                          <a:spcPts val="3639"/>
                        </a:lnSpc>
                        <a:defRPr/>
                      </a:pPr>
                      <a:r>
                        <a:rPr lang="en-US" sz="2599">
                          <a:solidFill>
                            <a:srgbClr val="FEFEFE"/>
                          </a:solidFill>
                          <a:latin typeface="Clear Sans Bold"/>
                        </a:rPr>
                        <a:t>ALGORITHM</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2B4B82"/>
                    </a:solidFill>
                  </a:tcPr>
                </a:tc>
                <a:tc>
                  <a:txBody>
                    <a:bodyPr/>
                    <a:lstStyle/>
                    <a:p>
                      <a:pPr algn="ctr">
                        <a:lnSpc>
                          <a:spcPts val="3639"/>
                        </a:lnSpc>
                        <a:defRPr/>
                      </a:pPr>
                      <a:r>
                        <a:rPr lang="en-US" sz="2599">
                          <a:solidFill>
                            <a:srgbClr val="FEFEFE"/>
                          </a:solidFill>
                          <a:latin typeface="Clear Sans Bold"/>
                        </a:rPr>
                        <a:t>R2_SCORE</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2B4B82"/>
                    </a:solidFill>
                  </a:tcPr>
                </a:tc>
                <a:tc>
                  <a:txBody>
                    <a:bodyPr/>
                    <a:lstStyle/>
                    <a:p>
                      <a:pPr algn="ctr">
                        <a:lnSpc>
                          <a:spcPts val="3639"/>
                        </a:lnSpc>
                        <a:defRPr/>
                      </a:pPr>
                      <a:r>
                        <a:rPr lang="en-US" sz="2599">
                          <a:solidFill>
                            <a:srgbClr val="FEFEFE"/>
                          </a:solidFill>
                          <a:latin typeface="Clear Sans Bold"/>
                        </a:rPr>
                        <a:t>MEAN SQUARED ERROR</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2B4B82"/>
                    </a:solidFill>
                  </a:tcPr>
                </a:tc>
                <a:tc>
                  <a:txBody>
                    <a:bodyPr/>
                    <a:lstStyle/>
                    <a:p>
                      <a:pPr algn="ctr">
                        <a:lnSpc>
                          <a:spcPts val="3639"/>
                        </a:lnSpc>
                        <a:defRPr/>
                      </a:pPr>
                      <a:r>
                        <a:rPr lang="en-US" sz="2599">
                          <a:solidFill>
                            <a:srgbClr val="FEFEFE"/>
                          </a:solidFill>
                          <a:latin typeface="Clear Sans Bold"/>
                        </a:rPr>
                        <a:t>MEAN ABSOLUTE ERROR</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2B4B82"/>
                    </a:solidFill>
                  </a:tcPr>
                </a:tc>
                <a:extLst>
                  <a:ext uri="{0D108BD9-81ED-4DB2-BD59-A6C34878D82A}">
                    <a16:rowId xmlns:a16="http://schemas.microsoft.com/office/drawing/2014/main" val="10000"/>
                  </a:ext>
                </a:extLst>
              </a:tr>
              <a:tr h="914709">
                <a:tc>
                  <a:txBody>
                    <a:bodyPr/>
                    <a:lstStyle/>
                    <a:p>
                      <a:pPr algn="ctr">
                        <a:lnSpc>
                          <a:spcPts val="3079"/>
                        </a:lnSpc>
                        <a:defRPr/>
                      </a:pPr>
                      <a:r>
                        <a:rPr lang="en-US" sz="2199">
                          <a:solidFill>
                            <a:srgbClr val="2B4B82"/>
                          </a:solidFill>
                          <a:latin typeface="Clear Sans Bold"/>
                        </a:rPr>
                        <a:t>Random Forest Regressor Model</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079"/>
                        </a:lnSpc>
                        <a:defRPr/>
                      </a:pPr>
                      <a:r>
                        <a:rPr lang="en-US" sz="2199">
                          <a:solidFill>
                            <a:srgbClr val="2B4B82"/>
                          </a:solidFill>
                          <a:latin typeface="Clear Sans Bold"/>
                        </a:rPr>
                        <a:t>0.9624</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079"/>
                        </a:lnSpc>
                        <a:defRPr/>
                      </a:pPr>
                      <a:r>
                        <a:rPr lang="en-US" sz="2199">
                          <a:solidFill>
                            <a:srgbClr val="2B4B82"/>
                          </a:solidFill>
                          <a:latin typeface="Clear Sans Bold"/>
                        </a:rPr>
                        <a:t>286035.27</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079"/>
                        </a:lnSpc>
                        <a:defRPr/>
                      </a:pPr>
                      <a:r>
                        <a:rPr lang="en-US" sz="2199">
                          <a:solidFill>
                            <a:srgbClr val="2B4B82"/>
                          </a:solidFill>
                          <a:latin typeface="Clear Sans Bold"/>
                        </a:rPr>
                        <a:t>179.87</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extLst>
                  <a:ext uri="{0D108BD9-81ED-4DB2-BD59-A6C34878D82A}">
                    <a16:rowId xmlns:a16="http://schemas.microsoft.com/office/drawing/2014/main" val="10001"/>
                  </a:ext>
                </a:extLst>
              </a:tr>
              <a:tr h="914709">
                <a:tc>
                  <a:txBody>
                    <a:bodyPr/>
                    <a:lstStyle/>
                    <a:p>
                      <a:pPr algn="ctr">
                        <a:lnSpc>
                          <a:spcPts val="3079"/>
                        </a:lnSpc>
                        <a:defRPr/>
                      </a:pPr>
                      <a:r>
                        <a:rPr lang="en-US" sz="2199">
                          <a:solidFill>
                            <a:srgbClr val="2B4B82"/>
                          </a:solidFill>
                          <a:latin typeface="Clear Sans Bold"/>
                        </a:rPr>
                        <a:t>Decision Tree Regressor Model</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079"/>
                        </a:lnSpc>
                        <a:defRPr/>
                      </a:pPr>
                      <a:r>
                        <a:rPr lang="en-US" sz="2199">
                          <a:solidFill>
                            <a:srgbClr val="2B4B82"/>
                          </a:solidFill>
                          <a:latin typeface="Clear Sans Bold"/>
                        </a:rPr>
                        <a:t>0.9484</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079"/>
                        </a:lnSpc>
                        <a:defRPr/>
                      </a:pPr>
                      <a:r>
                        <a:rPr lang="en-US" sz="2199">
                          <a:solidFill>
                            <a:srgbClr val="2B4B82"/>
                          </a:solidFill>
                          <a:latin typeface="Clear Sans Bold"/>
                        </a:rPr>
                        <a:t>393319.50</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079"/>
                        </a:lnSpc>
                        <a:defRPr/>
                      </a:pPr>
                      <a:r>
                        <a:rPr lang="en-US" sz="2199">
                          <a:solidFill>
                            <a:srgbClr val="2B4B82"/>
                          </a:solidFill>
                          <a:latin typeface="Clear Sans Bold"/>
                        </a:rPr>
                        <a:t>139.01</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extLst>
                  <a:ext uri="{0D108BD9-81ED-4DB2-BD59-A6C34878D82A}">
                    <a16:rowId xmlns:a16="http://schemas.microsoft.com/office/drawing/2014/main" val="10002"/>
                  </a:ext>
                </a:extLst>
              </a:tr>
              <a:tr h="914709">
                <a:tc>
                  <a:txBody>
                    <a:bodyPr/>
                    <a:lstStyle/>
                    <a:p>
                      <a:pPr algn="ctr">
                        <a:lnSpc>
                          <a:spcPts val="3079"/>
                        </a:lnSpc>
                        <a:defRPr/>
                      </a:pPr>
                      <a:r>
                        <a:rPr lang="en-US" sz="2199">
                          <a:solidFill>
                            <a:srgbClr val="2B4B82"/>
                          </a:solidFill>
                          <a:latin typeface="Clear Sans Bold"/>
                        </a:rPr>
                        <a:t>Light GBM</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079"/>
                        </a:lnSpc>
                        <a:defRPr/>
                      </a:pPr>
                      <a:r>
                        <a:rPr lang="en-US" sz="2199">
                          <a:solidFill>
                            <a:srgbClr val="2B4B82"/>
                          </a:solidFill>
                          <a:latin typeface="Clear Sans Bold"/>
                        </a:rPr>
                        <a:t>0.8337</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079"/>
                        </a:lnSpc>
                        <a:defRPr/>
                      </a:pPr>
                      <a:r>
                        <a:rPr lang="en-US" sz="2199">
                          <a:solidFill>
                            <a:srgbClr val="2B4B82"/>
                          </a:solidFill>
                          <a:latin typeface="Clear Sans Bold"/>
                        </a:rPr>
                        <a:t>1295016.35</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079"/>
                        </a:lnSpc>
                        <a:defRPr/>
                      </a:pPr>
                      <a:r>
                        <a:rPr lang="en-US" sz="2199">
                          <a:solidFill>
                            <a:srgbClr val="2B4B82"/>
                          </a:solidFill>
                          <a:latin typeface="Clear Sans Bold"/>
                        </a:rPr>
                        <a:t>669.57</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extLst>
                  <a:ext uri="{0D108BD9-81ED-4DB2-BD59-A6C34878D82A}">
                    <a16:rowId xmlns:a16="http://schemas.microsoft.com/office/drawing/2014/main" val="10003"/>
                  </a:ext>
                </a:extLst>
              </a:tr>
              <a:tr h="914709">
                <a:tc>
                  <a:txBody>
                    <a:bodyPr/>
                    <a:lstStyle/>
                    <a:p>
                      <a:pPr algn="ctr">
                        <a:lnSpc>
                          <a:spcPts val="3079"/>
                        </a:lnSpc>
                        <a:defRPr/>
                      </a:pPr>
                      <a:r>
                        <a:rPr lang="en-US" sz="2199">
                          <a:solidFill>
                            <a:srgbClr val="2B4B82"/>
                          </a:solidFill>
                          <a:latin typeface="Clear Sans Bold"/>
                        </a:rPr>
                        <a:t>GradientBoostingRegresson</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079"/>
                        </a:lnSpc>
                        <a:defRPr/>
                      </a:pPr>
                      <a:r>
                        <a:rPr lang="en-US" sz="2199">
                          <a:solidFill>
                            <a:srgbClr val="2B4B82"/>
                          </a:solidFill>
                          <a:latin typeface="Clear Sans Bold"/>
                        </a:rPr>
                        <a:t> 0.5577</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079"/>
                        </a:lnSpc>
                        <a:defRPr/>
                      </a:pPr>
                      <a:r>
                        <a:rPr lang="en-US" sz="2199">
                          <a:solidFill>
                            <a:srgbClr val="2B4B82"/>
                          </a:solidFill>
                          <a:latin typeface="Clear Sans Bold"/>
                        </a:rPr>
                        <a:t>3372184.01</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079"/>
                        </a:lnSpc>
                        <a:defRPr/>
                      </a:pPr>
                      <a:r>
                        <a:rPr lang="en-US" sz="2199">
                          <a:solidFill>
                            <a:srgbClr val="2B4B82"/>
                          </a:solidFill>
                          <a:latin typeface="Clear Sans Bold"/>
                        </a:rPr>
                        <a:t>1054.37</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extLst>
                  <a:ext uri="{0D108BD9-81ED-4DB2-BD59-A6C34878D82A}">
                    <a16:rowId xmlns:a16="http://schemas.microsoft.com/office/drawing/2014/main" val="10004"/>
                  </a:ext>
                </a:extLst>
              </a:tr>
              <a:tr h="914709">
                <a:tc>
                  <a:txBody>
                    <a:bodyPr/>
                    <a:lstStyle/>
                    <a:p>
                      <a:pPr algn="ctr">
                        <a:lnSpc>
                          <a:spcPts val="3079"/>
                        </a:lnSpc>
                        <a:defRPr/>
                      </a:pPr>
                      <a:r>
                        <a:rPr lang="en-US" sz="2199">
                          <a:solidFill>
                            <a:srgbClr val="2B4B82"/>
                          </a:solidFill>
                          <a:latin typeface="Clear Sans Bold"/>
                        </a:rPr>
                        <a:t>MLPRegressor</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079"/>
                        </a:lnSpc>
                        <a:defRPr/>
                      </a:pPr>
                      <a:r>
                        <a:rPr lang="en-US" sz="2199">
                          <a:solidFill>
                            <a:srgbClr val="2B4B82"/>
                          </a:solidFill>
                          <a:latin typeface="Clear Sans Bold"/>
                        </a:rPr>
                        <a:t>0.5015</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079"/>
                        </a:lnSpc>
                        <a:defRPr/>
                      </a:pPr>
                      <a:r>
                        <a:rPr lang="en-US" sz="2199">
                          <a:solidFill>
                            <a:srgbClr val="2B4B82"/>
                          </a:solidFill>
                          <a:latin typeface="Clear Sans Bold"/>
                        </a:rPr>
                        <a:t>4262390.08</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079"/>
                        </a:lnSpc>
                        <a:defRPr/>
                      </a:pPr>
                      <a:r>
                        <a:rPr lang="en-US" sz="2199">
                          <a:solidFill>
                            <a:srgbClr val="2B4B82"/>
                          </a:solidFill>
                          <a:latin typeface="Clear Sans Bold"/>
                        </a:rPr>
                        <a:t> 1158.53</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extLst>
                  <a:ext uri="{0D108BD9-81ED-4DB2-BD59-A6C34878D82A}">
                    <a16:rowId xmlns:a16="http://schemas.microsoft.com/office/drawing/2014/main" val="10005"/>
                  </a:ext>
                </a:extLst>
              </a:tr>
              <a:tr h="914709">
                <a:tc>
                  <a:txBody>
                    <a:bodyPr/>
                    <a:lstStyle/>
                    <a:p>
                      <a:pPr algn="ctr">
                        <a:lnSpc>
                          <a:spcPts val="3079"/>
                        </a:lnSpc>
                        <a:defRPr/>
                      </a:pPr>
                      <a:r>
                        <a:rPr lang="en-US" sz="2199">
                          <a:solidFill>
                            <a:srgbClr val="2B4B82"/>
                          </a:solidFill>
                          <a:latin typeface="Clear Sans Bold"/>
                        </a:rPr>
                        <a:t>PolynomialRegression</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079"/>
                        </a:lnSpc>
                        <a:defRPr/>
                      </a:pPr>
                      <a:r>
                        <a:rPr lang="en-US" sz="2199">
                          <a:solidFill>
                            <a:srgbClr val="2B4B82"/>
                          </a:solidFill>
                          <a:latin typeface="Clear Sans Bold"/>
                        </a:rPr>
                        <a:t> 0.5003</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079"/>
                        </a:lnSpc>
                        <a:defRPr/>
                      </a:pPr>
                      <a:r>
                        <a:rPr lang="en-US" sz="2199">
                          <a:solidFill>
                            <a:srgbClr val="2B4B82"/>
                          </a:solidFill>
                          <a:latin typeface="Clear Sans Bold"/>
                        </a:rPr>
                        <a:t>3809641.68</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079"/>
                        </a:lnSpc>
                        <a:defRPr/>
                      </a:pPr>
                      <a:r>
                        <a:rPr lang="en-US" sz="2199">
                          <a:solidFill>
                            <a:srgbClr val="2B4B82"/>
                          </a:solidFill>
                          <a:latin typeface="Clear Sans Bold"/>
                        </a:rPr>
                        <a:t>1075.67</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extLst>
                  <a:ext uri="{0D108BD9-81ED-4DB2-BD59-A6C34878D82A}">
                    <a16:rowId xmlns:a16="http://schemas.microsoft.com/office/drawing/2014/main" val="10006"/>
                  </a:ext>
                </a:extLst>
              </a:tr>
              <a:tr h="914709">
                <a:tc>
                  <a:txBody>
                    <a:bodyPr/>
                    <a:lstStyle/>
                    <a:p>
                      <a:pPr algn="ctr">
                        <a:lnSpc>
                          <a:spcPts val="3079"/>
                        </a:lnSpc>
                        <a:defRPr/>
                      </a:pPr>
                      <a:r>
                        <a:rPr lang="en-US" sz="2199">
                          <a:solidFill>
                            <a:srgbClr val="2B4B82"/>
                          </a:solidFill>
                          <a:latin typeface="Clear Sans Bold"/>
                        </a:rPr>
                        <a:t>Linear regression Model</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079"/>
                        </a:lnSpc>
                        <a:defRPr/>
                      </a:pPr>
                      <a:r>
                        <a:rPr lang="en-US" sz="2199">
                          <a:solidFill>
                            <a:srgbClr val="2B4B82"/>
                          </a:solidFill>
                          <a:latin typeface="Clear Sans Bold"/>
                        </a:rPr>
                        <a:t>0.0711</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079"/>
                        </a:lnSpc>
                        <a:defRPr/>
                      </a:pPr>
                      <a:r>
                        <a:rPr lang="en-US" sz="2199">
                          <a:solidFill>
                            <a:srgbClr val="2B4B82"/>
                          </a:solidFill>
                          <a:latin typeface="Clear Sans Bold"/>
                        </a:rPr>
                        <a:t>7082953.73</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079"/>
                        </a:lnSpc>
                        <a:defRPr/>
                      </a:pPr>
                      <a:r>
                        <a:rPr lang="en-US" sz="2199">
                          <a:solidFill>
                            <a:srgbClr val="2B4B82"/>
                          </a:solidFill>
                          <a:latin typeface="Clear Sans Bold"/>
                        </a:rPr>
                        <a:t>1787.75</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extLst>
                  <a:ext uri="{0D108BD9-81ED-4DB2-BD59-A6C34878D82A}">
                    <a16:rowId xmlns:a16="http://schemas.microsoft.com/office/drawing/2014/main" val="10007"/>
                  </a:ext>
                </a:extLst>
              </a:tr>
            </a:tbl>
          </a:graphicData>
        </a:graphic>
      </p:graphicFrame>
      <p:sp>
        <p:nvSpPr>
          <p:cNvPr id="3" name="Freeform 3"/>
          <p:cNvSpPr/>
          <p:nvPr/>
        </p:nvSpPr>
        <p:spPr>
          <a:xfrm>
            <a:off x="15245602" y="-21984"/>
            <a:ext cx="3042398" cy="2854323"/>
          </a:xfrm>
          <a:custGeom>
            <a:avLst/>
            <a:gdLst/>
            <a:ahLst/>
            <a:cxnLst/>
            <a:rect l="l" t="t" r="r" b="b"/>
            <a:pathLst>
              <a:path w="3042398" h="2854323">
                <a:moveTo>
                  <a:pt x="0" y="0"/>
                </a:moveTo>
                <a:lnTo>
                  <a:pt x="3042398" y="0"/>
                </a:lnTo>
                <a:lnTo>
                  <a:pt x="3042398" y="2854323"/>
                </a:lnTo>
                <a:lnTo>
                  <a:pt x="0" y="28543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3668502" y="346552"/>
            <a:ext cx="2841948" cy="1058625"/>
          </a:xfrm>
          <a:custGeom>
            <a:avLst/>
            <a:gdLst/>
            <a:ahLst/>
            <a:cxnLst/>
            <a:rect l="l" t="t" r="r" b="b"/>
            <a:pathLst>
              <a:path w="2841948" h="1058625">
                <a:moveTo>
                  <a:pt x="0" y="0"/>
                </a:moveTo>
                <a:lnTo>
                  <a:pt x="2841947" y="0"/>
                </a:lnTo>
                <a:lnTo>
                  <a:pt x="2841947" y="1058625"/>
                </a:lnTo>
                <a:lnTo>
                  <a:pt x="0" y="10586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056310" y="1490902"/>
            <a:ext cx="13622869" cy="883910"/>
          </a:xfrm>
          <a:prstGeom prst="rect">
            <a:avLst/>
          </a:prstGeom>
        </p:spPr>
        <p:txBody>
          <a:bodyPr lIns="0" tIns="0" rIns="0" bIns="0" rtlCol="0" anchor="t">
            <a:spAutoFit/>
          </a:bodyPr>
          <a:lstStyle/>
          <a:p>
            <a:pPr marL="0" lvl="0" indent="0" algn="l">
              <a:lnSpc>
                <a:spcPts val="6719"/>
              </a:lnSpc>
            </a:pPr>
            <a:r>
              <a:rPr lang="en-US" sz="6399">
                <a:solidFill>
                  <a:srgbClr val="2B4B82"/>
                </a:solidFill>
                <a:latin typeface="Clear Sans Bold"/>
              </a:rPr>
              <a:t>Evaluation Metrics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2309970" y="2375710"/>
            <a:ext cx="5566132" cy="6262877"/>
          </a:xfrm>
          <a:custGeom>
            <a:avLst/>
            <a:gdLst/>
            <a:ahLst/>
            <a:cxnLst/>
            <a:rect l="l" t="t" r="r" b="b"/>
            <a:pathLst>
              <a:path w="5566132" h="6262877">
                <a:moveTo>
                  <a:pt x="0" y="0"/>
                </a:moveTo>
                <a:lnTo>
                  <a:pt x="5566132" y="0"/>
                </a:lnTo>
                <a:lnTo>
                  <a:pt x="5566132" y="6262877"/>
                </a:lnTo>
                <a:lnTo>
                  <a:pt x="0" y="6262877"/>
                </a:lnTo>
                <a:lnTo>
                  <a:pt x="0" y="0"/>
                </a:lnTo>
                <a:close/>
              </a:path>
            </a:pathLst>
          </a:custGeom>
          <a:blipFill>
            <a:blip r:embed="rId2"/>
            <a:stretch>
              <a:fillRect/>
            </a:stretch>
          </a:blipFill>
        </p:spPr>
      </p:sp>
      <p:sp>
        <p:nvSpPr>
          <p:cNvPr id="3" name="TextBox 3"/>
          <p:cNvSpPr txBox="1"/>
          <p:nvPr/>
        </p:nvSpPr>
        <p:spPr>
          <a:xfrm>
            <a:off x="735662" y="2328085"/>
            <a:ext cx="10760082" cy="6660026"/>
          </a:xfrm>
          <a:prstGeom prst="rect">
            <a:avLst/>
          </a:prstGeom>
        </p:spPr>
        <p:txBody>
          <a:bodyPr lIns="0" tIns="0" rIns="0" bIns="0" rtlCol="0" anchor="t">
            <a:spAutoFit/>
          </a:bodyPr>
          <a:lstStyle/>
          <a:p>
            <a:pPr marL="630267" lvl="1" indent="-315134" algn="just">
              <a:lnSpc>
                <a:spcPts val="4086"/>
              </a:lnSpc>
              <a:buFont typeface="Arial"/>
              <a:buChar char="•"/>
            </a:pPr>
            <a:r>
              <a:rPr lang="en-US" sz="2919">
                <a:solidFill>
                  <a:srgbClr val="2B4B82"/>
                </a:solidFill>
                <a:latin typeface="Canva Sans Bold"/>
              </a:rPr>
              <a:t>Achievements:</a:t>
            </a:r>
            <a:r>
              <a:rPr lang="en-US" sz="2919">
                <a:solidFill>
                  <a:srgbClr val="2B4B82"/>
                </a:solidFill>
                <a:latin typeface="Canva Sans"/>
              </a:rPr>
              <a:t> Identified correlations between air quality and air-borne diseases, enabling a better understanding of their relationship.</a:t>
            </a:r>
          </a:p>
          <a:p>
            <a:pPr marL="630267" lvl="1" indent="-315134" algn="just">
              <a:lnSpc>
                <a:spcPts val="4086"/>
              </a:lnSpc>
              <a:buFont typeface="Arial"/>
              <a:buChar char="•"/>
            </a:pPr>
            <a:r>
              <a:rPr lang="en-US" sz="2919">
                <a:solidFill>
                  <a:srgbClr val="2B4B82"/>
                </a:solidFill>
                <a:latin typeface="Canva Sans Bold"/>
              </a:rPr>
              <a:t>Predictive Model:</a:t>
            </a:r>
            <a:r>
              <a:rPr lang="en-US" sz="2919">
                <a:solidFill>
                  <a:srgbClr val="2B4B82"/>
                </a:solidFill>
                <a:latin typeface="Canva Sans"/>
              </a:rPr>
              <a:t> Developed accurate machine learning models to predict disease burden based on air quality factors and other input columns.</a:t>
            </a:r>
          </a:p>
          <a:p>
            <a:pPr marL="630267" lvl="1" indent="-315134" algn="just">
              <a:lnSpc>
                <a:spcPts val="4086"/>
              </a:lnSpc>
              <a:buFont typeface="Arial"/>
              <a:buChar char="•"/>
            </a:pPr>
            <a:r>
              <a:rPr lang="en-US" sz="2919">
                <a:solidFill>
                  <a:srgbClr val="2B4B82"/>
                </a:solidFill>
                <a:latin typeface="Canva Sans Bold"/>
              </a:rPr>
              <a:t>Potential Improvements:</a:t>
            </a:r>
            <a:r>
              <a:rPr lang="en-US" sz="2919">
                <a:solidFill>
                  <a:srgbClr val="2B4B82"/>
                </a:solidFill>
                <a:latin typeface="Canva Sans"/>
              </a:rPr>
              <a:t> Further research can explore additional features like demographic data to enhance prediction accuracy.</a:t>
            </a:r>
          </a:p>
          <a:p>
            <a:pPr marL="630267" lvl="1" indent="-315134" algn="just">
              <a:lnSpc>
                <a:spcPts val="4086"/>
              </a:lnSpc>
              <a:buFont typeface="Arial"/>
              <a:buChar char="•"/>
            </a:pPr>
            <a:r>
              <a:rPr lang="en-US" sz="2919">
                <a:solidFill>
                  <a:srgbClr val="2B4B82"/>
                </a:solidFill>
                <a:latin typeface="Canva Sans Bold"/>
              </a:rPr>
              <a:t>Public Health Impact:</a:t>
            </a:r>
            <a:r>
              <a:rPr lang="en-US" sz="2919">
                <a:solidFill>
                  <a:srgbClr val="2B4B82"/>
                </a:solidFill>
                <a:latin typeface="Canva Sans"/>
              </a:rPr>
              <a:t> Findings can inform public health interventions and policies to mitigate disease burden related to air pollution.</a:t>
            </a:r>
          </a:p>
          <a:p>
            <a:pPr algn="just">
              <a:lnSpc>
                <a:spcPts val="4086"/>
              </a:lnSpc>
            </a:pPr>
            <a:endParaRPr lang="en-US" sz="2919">
              <a:solidFill>
                <a:srgbClr val="2B4B82"/>
              </a:solidFill>
              <a:latin typeface="Canva Sans"/>
            </a:endParaRPr>
          </a:p>
        </p:txBody>
      </p:sp>
      <p:sp>
        <p:nvSpPr>
          <p:cNvPr id="4" name="TextBox 4"/>
          <p:cNvSpPr txBox="1"/>
          <p:nvPr/>
        </p:nvSpPr>
        <p:spPr>
          <a:xfrm>
            <a:off x="735662" y="1120140"/>
            <a:ext cx="7312205" cy="872490"/>
          </a:xfrm>
          <a:prstGeom prst="rect">
            <a:avLst/>
          </a:prstGeom>
        </p:spPr>
        <p:txBody>
          <a:bodyPr lIns="0" tIns="0" rIns="0" bIns="0" rtlCol="0" anchor="t">
            <a:spAutoFit/>
          </a:bodyPr>
          <a:lstStyle/>
          <a:p>
            <a:pPr>
              <a:lnSpc>
                <a:spcPts val="6615"/>
              </a:lnSpc>
            </a:pPr>
            <a:r>
              <a:rPr lang="en-US" sz="6300">
                <a:solidFill>
                  <a:srgbClr val="2B4B82"/>
                </a:solidFill>
                <a:latin typeface="Clear Sans Bold"/>
              </a:rPr>
              <a:t>Discussion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2250878" y="2805021"/>
            <a:ext cx="6285624" cy="6277767"/>
          </a:xfrm>
          <a:custGeom>
            <a:avLst/>
            <a:gdLst/>
            <a:ahLst/>
            <a:cxnLst/>
            <a:rect l="l" t="t" r="r" b="b"/>
            <a:pathLst>
              <a:path w="6285624" h="6277767">
                <a:moveTo>
                  <a:pt x="0" y="0"/>
                </a:moveTo>
                <a:lnTo>
                  <a:pt x="6285625" y="0"/>
                </a:lnTo>
                <a:lnTo>
                  <a:pt x="6285625" y="6277768"/>
                </a:lnTo>
                <a:lnTo>
                  <a:pt x="0" y="6277768"/>
                </a:lnTo>
                <a:lnTo>
                  <a:pt x="0" y="0"/>
                </a:lnTo>
                <a:close/>
              </a:path>
            </a:pathLst>
          </a:custGeom>
          <a:blipFill>
            <a:blip r:embed="rId2"/>
            <a:stretch>
              <a:fillRect/>
            </a:stretch>
          </a:blipFill>
        </p:spPr>
      </p:sp>
      <p:grpSp>
        <p:nvGrpSpPr>
          <p:cNvPr id="3" name="Group 3"/>
          <p:cNvGrpSpPr/>
          <p:nvPr/>
        </p:nvGrpSpPr>
        <p:grpSpPr>
          <a:xfrm>
            <a:off x="493755" y="1397974"/>
            <a:ext cx="11757123" cy="7216426"/>
            <a:chOff x="0" y="0"/>
            <a:chExt cx="15676164" cy="9621901"/>
          </a:xfrm>
        </p:grpSpPr>
        <p:sp>
          <p:nvSpPr>
            <p:cNvPr id="4" name="TextBox 4"/>
            <p:cNvSpPr txBox="1"/>
            <p:nvPr/>
          </p:nvSpPr>
          <p:spPr>
            <a:xfrm>
              <a:off x="0" y="133350"/>
              <a:ext cx="15676164" cy="938200"/>
            </a:xfrm>
            <a:prstGeom prst="rect">
              <a:avLst/>
            </a:prstGeom>
          </p:spPr>
          <p:txBody>
            <a:bodyPr lIns="0" tIns="0" rIns="0" bIns="0" rtlCol="0" anchor="t">
              <a:spAutoFit/>
            </a:bodyPr>
            <a:lstStyle/>
            <a:p>
              <a:pPr>
                <a:lnSpc>
                  <a:spcPts val="4982"/>
                </a:lnSpc>
              </a:pPr>
              <a:r>
                <a:rPr lang="en-US" sz="5300" spc="-58">
                  <a:solidFill>
                    <a:srgbClr val="2B4B82"/>
                  </a:solidFill>
                  <a:latin typeface="Clear Sans Bold"/>
                </a:rPr>
                <a:t>Idea for Paper Publication</a:t>
              </a:r>
            </a:p>
          </p:txBody>
        </p:sp>
        <p:sp>
          <p:nvSpPr>
            <p:cNvPr id="5" name="TextBox 5"/>
            <p:cNvSpPr txBox="1"/>
            <p:nvPr/>
          </p:nvSpPr>
          <p:spPr>
            <a:xfrm>
              <a:off x="0" y="1669373"/>
              <a:ext cx="15676164" cy="7952528"/>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2B4B82"/>
                  </a:solidFill>
                  <a:latin typeface="Clear Sans"/>
                </a:rPr>
                <a:t>Our project offers novel insights into the correlation between air quality and air-borne diseases.</a:t>
              </a:r>
            </a:p>
            <a:p>
              <a:pPr marL="734059" lvl="1" indent="-367030">
                <a:lnSpc>
                  <a:spcPts val="4759"/>
                </a:lnSpc>
                <a:buFont typeface="Arial"/>
                <a:buChar char="•"/>
              </a:pPr>
              <a:r>
                <a:rPr lang="en-US" sz="3399">
                  <a:solidFill>
                    <a:srgbClr val="2B4B82"/>
                  </a:solidFill>
                  <a:latin typeface="Clear Sans"/>
                </a:rPr>
                <a:t>Emphasizing the development of predictive models for disease burden using machine learning.</a:t>
              </a:r>
            </a:p>
            <a:p>
              <a:pPr marL="734059" lvl="1" indent="-367030">
                <a:lnSpc>
                  <a:spcPts val="4759"/>
                </a:lnSpc>
                <a:buFont typeface="Arial"/>
                <a:buChar char="•"/>
              </a:pPr>
              <a:r>
                <a:rPr lang="en-US" sz="3399">
                  <a:solidFill>
                    <a:srgbClr val="2B4B82"/>
                  </a:solidFill>
                  <a:latin typeface="Clear Sans"/>
                </a:rPr>
                <a:t>Highlighting the practical implications of the findings and potential policy interventions.</a:t>
              </a:r>
            </a:p>
            <a:p>
              <a:pPr marL="734059" lvl="1" indent="-367030">
                <a:lnSpc>
                  <a:spcPts val="4759"/>
                </a:lnSpc>
                <a:buFont typeface="Arial"/>
                <a:buChar char="•"/>
              </a:pPr>
              <a:r>
                <a:rPr lang="en-US" sz="3399">
                  <a:solidFill>
                    <a:srgbClr val="2B4B82"/>
                  </a:solidFill>
                  <a:latin typeface="Clear Sans"/>
                </a:rPr>
                <a:t>Considering publishing in reputable interdisciplinary journals focusing on environmental health or public health informatics.</a:t>
              </a:r>
            </a:p>
            <a:p>
              <a:pPr>
                <a:lnSpc>
                  <a:spcPts val="4759"/>
                </a:lnSpc>
              </a:pPr>
              <a:endParaRPr lang="en-US" sz="3399">
                <a:solidFill>
                  <a:srgbClr val="2B4B82"/>
                </a:solidFill>
                <a:latin typeface="Clear Sans"/>
              </a:endParaRPr>
            </a:p>
          </p:txBody>
        </p:sp>
      </p:grpSp>
      <p:sp>
        <p:nvSpPr>
          <p:cNvPr id="6" name="Freeform 6"/>
          <p:cNvSpPr/>
          <p:nvPr/>
        </p:nvSpPr>
        <p:spPr>
          <a:xfrm>
            <a:off x="12995268" y="4184992"/>
            <a:ext cx="4264032" cy="3517827"/>
          </a:xfrm>
          <a:custGeom>
            <a:avLst/>
            <a:gdLst/>
            <a:ahLst/>
            <a:cxnLst/>
            <a:rect l="l" t="t" r="r" b="b"/>
            <a:pathLst>
              <a:path w="4264032" h="3517827">
                <a:moveTo>
                  <a:pt x="0" y="0"/>
                </a:moveTo>
                <a:lnTo>
                  <a:pt x="4264032" y="0"/>
                </a:lnTo>
                <a:lnTo>
                  <a:pt x="4264032" y="3517826"/>
                </a:lnTo>
                <a:lnTo>
                  <a:pt x="0" y="35178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7162719" y="3086100"/>
            <a:ext cx="5925312" cy="6172200"/>
          </a:xfrm>
          <a:custGeom>
            <a:avLst/>
            <a:gdLst/>
            <a:ahLst/>
            <a:cxnLst/>
            <a:rect l="l" t="t" r="r" b="b"/>
            <a:pathLst>
              <a:path w="5925312" h="6172200">
                <a:moveTo>
                  <a:pt x="0" y="0"/>
                </a:moveTo>
                <a:lnTo>
                  <a:pt x="5925312" y="0"/>
                </a:lnTo>
                <a:lnTo>
                  <a:pt x="5925312"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665139" y="1028700"/>
            <a:ext cx="3497580" cy="8229600"/>
          </a:xfrm>
          <a:custGeom>
            <a:avLst/>
            <a:gdLst/>
            <a:ahLst/>
            <a:cxnLst/>
            <a:rect l="l" t="t" r="r" b="b"/>
            <a:pathLst>
              <a:path w="3497580" h="8229600">
                <a:moveTo>
                  <a:pt x="0" y="0"/>
                </a:moveTo>
                <a:lnTo>
                  <a:pt x="3497580" y="0"/>
                </a:lnTo>
                <a:lnTo>
                  <a:pt x="3497580" y="8229600"/>
                </a:lnTo>
                <a:lnTo>
                  <a:pt x="0" y="8229600"/>
                </a:lnTo>
                <a:lnTo>
                  <a:pt x="0" y="0"/>
                </a:lnTo>
                <a:close/>
              </a:path>
            </a:pathLst>
          </a:custGeom>
          <a:blipFill>
            <a:blip r:embed="rId4"/>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6091928" y="308344"/>
            <a:ext cx="6104143" cy="6782381"/>
          </a:xfrm>
          <a:custGeom>
            <a:avLst/>
            <a:gdLst/>
            <a:ahLst/>
            <a:cxnLst/>
            <a:rect l="l" t="t" r="r" b="b"/>
            <a:pathLst>
              <a:path w="6104143" h="6782381">
                <a:moveTo>
                  <a:pt x="0" y="0"/>
                </a:moveTo>
                <a:lnTo>
                  <a:pt x="6104144" y="0"/>
                </a:lnTo>
                <a:lnTo>
                  <a:pt x="6104144" y="6782381"/>
                </a:lnTo>
                <a:lnTo>
                  <a:pt x="0" y="6782381"/>
                </a:lnTo>
                <a:lnTo>
                  <a:pt x="0" y="0"/>
                </a:lnTo>
                <a:close/>
              </a:path>
            </a:pathLst>
          </a:custGeom>
          <a:blipFill>
            <a:blip r:embed="rId2"/>
            <a:stretch>
              <a:fillRect/>
            </a:stretch>
          </a:blipFill>
        </p:spPr>
      </p:sp>
      <p:sp>
        <p:nvSpPr>
          <p:cNvPr id="3" name="TextBox 3"/>
          <p:cNvSpPr txBox="1"/>
          <p:nvPr/>
        </p:nvSpPr>
        <p:spPr>
          <a:xfrm>
            <a:off x="4414906" y="6871650"/>
            <a:ext cx="10796660" cy="1925295"/>
          </a:xfrm>
          <a:prstGeom prst="rect">
            <a:avLst/>
          </a:prstGeom>
        </p:spPr>
        <p:txBody>
          <a:bodyPr lIns="0" tIns="0" rIns="0" bIns="0" rtlCol="0" anchor="t">
            <a:spAutoFit/>
          </a:bodyPr>
          <a:lstStyle/>
          <a:p>
            <a:pPr algn="ctr">
              <a:lnSpc>
                <a:spcPts val="15679"/>
              </a:lnSpc>
            </a:pPr>
            <a:r>
              <a:rPr lang="en-US" sz="11199">
                <a:solidFill>
                  <a:srgbClr val="2B4B82"/>
                </a:solidFill>
                <a:latin typeface="Canva Sans Bold"/>
              </a:rPr>
              <a:t>Any 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414118" y="7729332"/>
            <a:ext cx="3567031" cy="507568"/>
          </a:xfrm>
          <a:prstGeom prst="rect">
            <a:avLst/>
          </a:prstGeom>
        </p:spPr>
        <p:txBody>
          <a:bodyPr lIns="0" tIns="0" rIns="0" bIns="0" rtlCol="0" anchor="t">
            <a:spAutoFit/>
          </a:bodyPr>
          <a:lstStyle/>
          <a:p>
            <a:pPr>
              <a:lnSpc>
                <a:spcPts val="4122"/>
              </a:lnSpc>
            </a:pPr>
            <a:r>
              <a:rPr lang="en-US" sz="2944">
                <a:solidFill>
                  <a:srgbClr val="FFFFFF"/>
                </a:solidFill>
                <a:latin typeface="HK Grotesk Medium"/>
              </a:rPr>
              <a:t>Bijoya Ghosh</a:t>
            </a:r>
          </a:p>
        </p:txBody>
      </p:sp>
      <p:sp>
        <p:nvSpPr>
          <p:cNvPr id="3" name="TextBox 3"/>
          <p:cNvSpPr txBox="1"/>
          <p:nvPr/>
        </p:nvSpPr>
        <p:spPr>
          <a:xfrm>
            <a:off x="414118" y="8375637"/>
            <a:ext cx="3567031" cy="397242"/>
          </a:xfrm>
          <a:prstGeom prst="rect">
            <a:avLst/>
          </a:prstGeom>
        </p:spPr>
        <p:txBody>
          <a:bodyPr lIns="0" tIns="0" rIns="0" bIns="0" rtlCol="0" anchor="t">
            <a:spAutoFit/>
          </a:bodyPr>
          <a:lstStyle/>
          <a:p>
            <a:pPr>
              <a:lnSpc>
                <a:spcPts val="3312"/>
              </a:lnSpc>
            </a:pPr>
            <a:r>
              <a:rPr lang="en-US" sz="2208" spc="66">
                <a:solidFill>
                  <a:srgbClr val="FFC033"/>
                </a:solidFill>
                <a:latin typeface="HK Grotesk Light"/>
              </a:rPr>
              <a:t>202014009</a:t>
            </a:r>
          </a:p>
        </p:txBody>
      </p:sp>
      <p:sp>
        <p:nvSpPr>
          <p:cNvPr id="4" name="TextBox 4"/>
          <p:cNvSpPr txBox="1"/>
          <p:nvPr/>
        </p:nvSpPr>
        <p:spPr>
          <a:xfrm>
            <a:off x="414118" y="8961687"/>
            <a:ext cx="3567031" cy="296613"/>
          </a:xfrm>
          <a:prstGeom prst="rect">
            <a:avLst/>
          </a:prstGeom>
        </p:spPr>
        <p:txBody>
          <a:bodyPr lIns="0" tIns="0" rIns="0" bIns="0" rtlCol="0" anchor="t">
            <a:spAutoFit/>
          </a:bodyPr>
          <a:lstStyle/>
          <a:p>
            <a:pPr>
              <a:lnSpc>
                <a:spcPts val="2523"/>
              </a:lnSpc>
            </a:pPr>
            <a:endParaRPr/>
          </a:p>
        </p:txBody>
      </p:sp>
      <p:grpSp>
        <p:nvGrpSpPr>
          <p:cNvPr id="5" name="Group 5"/>
          <p:cNvGrpSpPr>
            <a:grpSpLocks noChangeAspect="1"/>
          </p:cNvGrpSpPr>
          <p:nvPr/>
        </p:nvGrpSpPr>
        <p:grpSpPr>
          <a:xfrm>
            <a:off x="414118" y="4942488"/>
            <a:ext cx="2195164" cy="2195164"/>
            <a:chOff x="0" y="0"/>
            <a:chExt cx="6350000" cy="6350000"/>
          </a:xfrm>
        </p:grpSpPr>
        <p:sp>
          <p:nvSpPr>
            <p:cNvPr id="6" name="Freeform 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t="-24985" b="-24985"/>
              </a:stretch>
            </a:blipFill>
          </p:spPr>
        </p:sp>
      </p:grpSp>
      <p:sp>
        <p:nvSpPr>
          <p:cNvPr id="7" name="TextBox 7"/>
          <p:cNvSpPr txBox="1"/>
          <p:nvPr/>
        </p:nvSpPr>
        <p:spPr>
          <a:xfrm>
            <a:off x="4171649" y="7729332"/>
            <a:ext cx="3567031" cy="507568"/>
          </a:xfrm>
          <a:prstGeom prst="rect">
            <a:avLst/>
          </a:prstGeom>
        </p:spPr>
        <p:txBody>
          <a:bodyPr lIns="0" tIns="0" rIns="0" bIns="0" rtlCol="0" anchor="t">
            <a:spAutoFit/>
          </a:bodyPr>
          <a:lstStyle/>
          <a:p>
            <a:pPr>
              <a:lnSpc>
                <a:spcPts val="4122"/>
              </a:lnSpc>
            </a:pPr>
            <a:r>
              <a:rPr lang="en-US" sz="2944">
                <a:solidFill>
                  <a:srgbClr val="FFFFFF"/>
                </a:solidFill>
                <a:latin typeface="HK Grotesk Medium"/>
              </a:rPr>
              <a:t>Ellora Yasi</a:t>
            </a:r>
          </a:p>
        </p:txBody>
      </p:sp>
      <p:sp>
        <p:nvSpPr>
          <p:cNvPr id="8" name="TextBox 8"/>
          <p:cNvSpPr txBox="1"/>
          <p:nvPr/>
        </p:nvSpPr>
        <p:spPr>
          <a:xfrm>
            <a:off x="4171649" y="8375637"/>
            <a:ext cx="3567031" cy="397242"/>
          </a:xfrm>
          <a:prstGeom prst="rect">
            <a:avLst/>
          </a:prstGeom>
        </p:spPr>
        <p:txBody>
          <a:bodyPr lIns="0" tIns="0" rIns="0" bIns="0" rtlCol="0" anchor="t">
            <a:spAutoFit/>
          </a:bodyPr>
          <a:lstStyle/>
          <a:p>
            <a:pPr>
              <a:lnSpc>
                <a:spcPts val="3312"/>
              </a:lnSpc>
            </a:pPr>
            <a:r>
              <a:rPr lang="en-US" sz="2208" spc="66">
                <a:solidFill>
                  <a:srgbClr val="FFC033"/>
                </a:solidFill>
                <a:latin typeface="HK Grotesk Light"/>
              </a:rPr>
              <a:t>202014012</a:t>
            </a:r>
          </a:p>
        </p:txBody>
      </p:sp>
      <p:sp>
        <p:nvSpPr>
          <p:cNvPr id="9" name="TextBox 9"/>
          <p:cNvSpPr txBox="1"/>
          <p:nvPr/>
        </p:nvSpPr>
        <p:spPr>
          <a:xfrm>
            <a:off x="4171649" y="8961687"/>
            <a:ext cx="3567031" cy="296613"/>
          </a:xfrm>
          <a:prstGeom prst="rect">
            <a:avLst/>
          </a:prstGeom>
        </p:spPr>
        <p:txBody>
          <a:bodyPr lIns="0" tIns="0" rIns="0" bIns="0" rtlCol="0" anchor="t">
            <a:spAutoFit/>
          </a:bodyPr>
          <a:lstStyle/>
          <a:p>
            <a:pPr>
              <a:lnSpc>
                <a:spcPts val="2523"/>
              </a:lnSpc>
            </a:pPr>
            <a:endParaRPr/>
          </a:p>
        </p:txBody>
      </p:sp>
      <p:grpSp>
        <p:nvGrpSpPr>
          <p:cNvPr id="10" name="Group 10"/>
          <p:cNvGrpSpPr>
            <a:grpSpLocks noChangeAspect="1"/>
          </p:cNvGrpSpPr>
          <p:nvPr/>
        </p:nvGrpSpPr>
        <p:grpSpPr>
          <a:xfrm>
            <a:off x="4171649" y="4942488"/>
            <a:ext cx="2195164" cy="2195164"/>
            <a:chOff x="0" y="0"/>
            <a:chExt cx="6350000" cy="6350000"/>
          </a:xfrm>
        </p:grpSpPr>
        <p:sp>
          <p:nvSpPr>
            <p:cNvPr id="11" name="Freeform 11"/>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t="-16653" b="-16653"/>
              </a:stretch>
            </a:blipFill>
          </p:spPr>
        </p:sp>
      </p:grpSp>
      <p:sp>
        <p:nvSpPr>
          <p:cNvPr id="12" name="TextBox 12"/>
          <p:cNvSpPr txBox="1"/>
          <p:nvPr/>
        </p:nvSpPr>
        <p:spPr>
          <a:xfrm>
            <a:off x="7931790" y="7729332"/>
            <a:ext cx="3567031" cy="507568"/>
          </a:xfrm>
          <a:prstGeom prst="rect">
            <a:avLst/>
          </a:prstGeom>
        </p:spPr>
        <p:txBody>
          <a:bodyPr lIns="0" tIns="0" rIns="0" bIns="0" rtlCol="0" anchor="t">
            <a:spAutoFit/>
          </a:bodyPr>
          <a:lstStyle/>
          <a:p>
            <a:pPr>
              <a:lnSpc>
                <a:spcPts val="4122"/>
              </a:lnSpc>
            </a:pPr>
            <a:r>
              <a:rPr lang="en-US" sz="2944">
                <a:solidFill>
                  <a:srgbClr val="FFFFFF"/>
                </a:solidFill>
                <a:latin typeface="HK Grotesk Medium"/>
              </a:rPr>
              <a:t>Khaled Hasan Irfan</a:t>
            </a:r>
          </a:p>
        </p:txBody>
      </p:sp>
      <p:sp>
        <p:nvSpPr>
          <p:cNvPr id="13" name="TextBox 13"/>
          <p:cNvSpPr txBox="1"/>
          <p:nvPr/>
        </p:nvSpPr>
        <p:spPr>
          <a:xfrm>
            <a:off x="7931790" y="8375637"/>
            <a:ext cx="3567031" cy="397242"/>
          </a:xfrm>
          <a:prstGeom prst="rect">
            <a:avLst/>
          </a:prstGeom>
        </p:spPr>
        <p:txBody>
          <a:bodyPr lIns="0" tIns="0" rIns="0" bIns="0" rtlCol="0" anchor="t">
            <a:spAutoFit/>
          </a:bodyPr>
          <a:lstStyle/>
          <a:p>
            <a:pPr>
              <a:lnSpc>
                <a:spcPts val="3312"/>
              </a:lnSpc>
            </a:pPr>
            <a:r>
              <a:rPr lang="en-US" sz="2208" spc="66">
                <a:solidFill>
                  <a:srgbClr val="FFC033"/>
                </a:solidFill>
                <a:latin typeface="HK Grotesk Light"/>
              </a:rPr>
              <a:t>202014019</a:t>
            </a:r>
          </a:p>
        </p:txBody>
      </p:sp>
      <p:sp>
        <p:nvSpPr>
          <p:cNvPr id="14" name="TextBox 14"/>
          <p:cNvSpPr txBox="1"/>
          <p:nvPr/>
        </p:nvSpPr>
        <p:spPr>
          <a:xfrm>
            <a:off x="7931790" y="8961687"/>
            <a:ext cx="3567031" cy="296613"/>
          </a:xfrm>
          <a:prstGeom prst="rect">
            <a:avLst/>
          </a:prstGeom>
        </p:spPr>
        <p:txBody>
          <a:bodyPr lIns="0" tIns="0" rIns="0" bIns="0" rtlCol="0" anchor="t">
            <a:spAutoFit/>
          </a:bodyPr>
          <a:lstStyle/>
          <a:p>
            <a:pPr>
              <a:lnSpc>
                <a:spcPts val="2523"/>
              </a:lnSpc>
            </a:pPr>
            <a:endParaRPr/>
          </a:p>
        </p:txBody>
      </p:sp>
      <p:grpSp>
        <p:nvGrpSpPr>
          <p:cNvPr id="15" name="Group 15"/>
          <p:cNvGrpSpPr>
            <a:grpSpLocks noChangeAspect="1"/>
          </p:cNvGrpSpPr>
          <p:nvPr/>
        </p:nvGrpSpPr>
        <p:grpSpPr>
          <a:xfrm>
            <a:off x="7931790" y="4942488"/>
            <a:ext cx="2195164" cy="2195164"/>
            <a:chOff x="0" y="0"/>
            <a:chExt cx="6350000" cy="6350000"/>
          </a:xfrm>
        </p:grpSpPr>
        <p:sp>
          <p:nvSpPr>
            <p:cNvPr id="16" name="Freeform 1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t="-7049" b="-7049"/>
              </a:stretch>
            </a:blipFill>
          </p:spPr>
        </p:sp>
      </p:grpSp>
      <p:sp>
        <p:nvSpPr>
          <p:cNvPr id="17" name="TextBox 17"/>
          <p:cNvSpPr txBox="1"/>
          <p:nvPr/>
        </p:nvSpPr>
        <p:spPr>
          <a:xfrm>
            <a:off x="11691931" y="7729332"/>
            <a:ext cx="3567031" cy="507568"/>
          </a:xfrm>
          <a:prstGeom prst="rect">
            <a:avLst/>
          </a:prstGeom>
        </p:spPr>
        <p:txBody>
          <a:bodyPr lIns="0" tIns="0" rIns="0" bIns="0" rtlCol="0" anchor="t">
            <a:spAutoFit/>
          </a:bodyPr>
          <a:lstStyle/>
          <a:p>
            <a:pPr>
              <a:lnSpc>
                <a:spcPts val="4122"/>
              </a:lnSpc>
            </a:pPr>
            <a:r>
              <a:rPr lang="en-US" sz="2944">
                <a:solidFill>
                  <a:srgbClr val="FFFFFF"/>
                </a:solidFill>
                <a:latin typeface="HK Grotesk Medium"/>
              </a:rPr>
              <a:t>Easin Arafat</a:t>
            </a:r>
          </a:p>
        </p:txBody>
      </p:sp>
      <p:sp>
        <p:nvSpPr>
          <p:cNvPr id="18" name="TextBox 18"/>
          <p:cNvSpPr txBox="1"/>
          <p:nvPr/>
        </p:nvSpPr>
        <p:spPr>
          <a:xfrm>
            <a:off x="11691931" y="8375637"/>
            <a:ext cx="3567031" cy="397242"/>
          </a:xfrm>
          <a:prstGeom prst="rect">
            <a:avLst/>
          </a:prstGeom>
        </p:spPr>
        <p:txBody>
          <a:bodyPr lIns="0" tIns="0" rIns="0" bIns="0" rtlCol="0" anchor="t">
            <a:spAutoFit/>
          </a:bodyPr>
          <a:lstStyle/>
          <a:p>
            <a:pPr>
              <a:lnSpc>
                <a:spcPts val="3312"/>
              </a:lnSpc>
            </a:pPr>
            <a:r>
              <a:rPr lang="en-US" sz="2208" spc="66">
                <a:solidFill>
                  <a:srgbClr val="FFC033"/>
                </a:solidFill>
                <a:latin typeface="HK Grotesk Light"/>
              </a:rPr>
              <a:t>202014049</a:t>
            </a:r>
          </a:p>
        </p:txBody>
      </p:sp>
      <p:sp>
        <p:nvSpPr>
          <p:cNvPr id="19" name="TextBox 19"/>
          <p:cNvSpPr txBox="1"/>
          <p:nvPr/>
        </p:nvSpPr>
        <p:spPr>
          <a:xfrm>
            <a:off x="11691931" y="8961687"/>
            <a:ext cx="3567031" cy="296613"/>
          </a:xfrm>
          <a:prstGeom prst="rect">
            <a:avLst/>
          </a:prstGeom>
        </p:spPr>
        <p:txBody>
          <a:bodyPr lIns="0" tIns="0" rIns="0" bIns="0" rtlCol="0" anchor="t">
            <a:spAutoFit/>
          </a:bodyPr>
          <a:lstStyle/>
          <a:p>
            <a:pPr>
              <a:lnSpc>
                <a:spcPts val="2523"/>
              </a:lnSpc>
            </a:pPr>
            <a:endParaRPr/>
          </a:p>
        </p:txBody>
      </p:sp>
      <p:grpSp>
        <p:nvGrpSpPr>
          <p:cNvPr id="20" name="Group 20"/>
          <p:cNvGrpSpPr>
            <a:grpSpLocks noChangeAspect="1"/>
          </p:cNvGrpSpPr>
          <p:nvPr/>
        </p:nvGrpSpPr>
        <p:grpSpPr>
          <a:xfrm>
            <a:off x="11691931" y="4942488"/>
            <a:ext cx="2195164" cy="2195164"/>
            <a:chOff x="0" y="0"/>
            <a:chExt cx="6350000" cy="6350000"/>
          </a:xfrm>
        </p:grpSpPr>
        <p:sp>
          <p:nvSpPr>
            <p:cNvPr id="21" name="Freeform 21"/>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t="-24926" b="-24926"/>
              </a:stretch>
            </a:blipFill>
          </p:spPr>
        </p:sp>
      </p:grpSp>
      <p:sp>
        <p:nvSpPr>
          <p:cNvPr id="22" name="TextBox 22"/>
          <p:cNvSpPr txBox="1"/>
          <p:nvPr/>
        </p:nvSpPr>
        <p:spPr>
          <a:xfrm>
            <a:off x="15258963" y="7729332"/>
            <a:ext cx="3567031" cy="507568"/>
          </a:xfrm>
          <a:prstGeom prst="rect">
            <a:avLst/>
          </a:prstGeom>
        </p:spPr>
        <p:txBody>
          <a:bodyPr lIns="0" tIns="0" rIns="0" bIns="0" rtlCol="0" anchor="t">
            <a:spAutoFit/>
          </a:bodyPr>
          <a:lstStyle/>
          <a:p>
            <a:pPr>
              <a:lnSpc>
                <a:spcPts val="4122"/>
              </a:lnSpc>
            </a:pPr>
            <a:r>
              <a:rPr lang="en-US" sz="2944">
                <a:solidFill>
                  <a:srgbClr val="FFFFFF"/>
                </a:solidFill>
                <a:latin typeface="HK Grotesk Medium"/>
              </a:rPr>
              <a:t>Tariq Hasan Rizu</a:t>
            </a:r>
          </a:p>
        </p:txBody>
      </p:sp>
      <p:sp>
        <p:nvSpPr>
          <p:cNvPr id="23" name="TextBox 23"/>
          <p:cNvSpPr txBox="1"/>
          <p:nvPr/>
        </p:nvSpPr>
        <p:spPr>
          <a:xfrm>
            <a:off x="15258963" y="8375637"/>
            <a:ext cx="3567031" cy="397242"/>
          </a:xfrm>
          <a:prstGeom prst="rect">
            <a:avLst/>
          </a:prstGeom>
        </p:spPr>
        <p:txBody>
          <a:bodyPr lIns="0" tIns="0" rIns="0" bIns="0" rtlCol="0" anchor="t">
            <a:spAutoFit/>
          </a:bodyPr>
          <a:lstStyle/>
          <a:p>
            <a:pPr>
              <a:lnSpc>
                <a:spcPts val="3312"/>
              </a:lnSpc>
            </a:pPr>
            <a:r>
              <a:rPr lang="en-US" sz="2208" spc="66">
                <a:solidFill>
                  <a:srgbClr val="FFC033"/>
                </a:solidFill>
                <a:latin typeface="HK Grotesk Light"/>
              </a:rPr>
              <a:t>202014058</a:t>
            </a:r>
          </a:p>
        </p:txBody>
      </p:sp>
      <p:sp>
        <p:nvSpPr>
          <p:cNvPr id="24" name="TextBox 24"/>
          <p:cNvSpPr txBox="1"/>
          <p:nvPr/>
        </p:nvSpPr>
        <p:spPr>
          <a:xfrm>
            <a:off x="15258963" y="8961687"/>
            <a:ext cx="3567031" cy="296613"/>
          </a:xfrm>
          <a:prstGeom prst="rect">
            <a:avLst/>
          </a:prstGeom>
        </p:spPr>
        <p:txBody>
          <a:bodyPr lIns="0" tIns="0" rIns="0" bIns="0" rtlCol="0" anchor="t">
            <a:spAutoFit/>
          </a:bodyPr>
          <a:lstStyle/>
          <a:p>
            <a:pPr>
              <a:lnSpc>
                <a:spcPts val="2523"/>
              </a:lnSpc>
            </a:pPr>
            <a:endParaRPr/>
          </a:p>
        </p:txBody>
      </p:sp>
      <p:grpSp>
        <p:nvGrpSpPr>
          <p:cNvPr id="25" name="Group 25"/>
          <p:cNvGrpSpPr>
            <a:grpSpLocks noChangeAspect="1"/>
          </p:cNvGrpSpPr>
          <p:nvPr/>
        </p:nvGrpSpPr>
        <p:grpSpPr>
          <a:xfrm>
            <a:off x="15258963" y="4942488"/>
            <a:ext cx="2195164" cy="2195164"/>
            <a:chOff x="0" y="0"/>
            <a:chExt cx="6350000" cy="6350000"/>
          </a:xfrm>
        </p:grpSpPr>
        <p:sp>
          <p:nvSpPr>
            <p:cNvPr id="26" name="Freeform 2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10" r="-10"/>
              </a:stretch>
            </a:blipFill>
          </p:spPr>
        </p:sp>
      </p:grpSp>
      <p:sp>
        <p:nvSpPr>
          <p:cNvPr id="27" name="TextBox 27"/>
          <p:cNvSpPr txBox="1"/>
          <p:nvPr/>
        </p:nvSpPr>
        <p:spPr>
          <a:xfrm>
            <a:off x="1028700" y="1887436"/>
            <a:ext cx="16118522" cy="1033145"/>
          </a:xfrm>
          <a:prstGeom prst="rect">
            <a:avLst/>
          </a:prstGeom>
        </p:spPr>
        <p:txBody>
          <a:bodyPr lIns="0" tIns="0" rIns="0" bIns="0" rtlCol="0" anchor="t">
            <a:spAutoFit/>
          </a:bodyPr>
          <a:lstStyle/>
          <a:p>
            <a:pPr algn="ctr">
              <a:lnSpc>
                <a:spcPts val="8319"/>
              </a:lnSpc>
            </a:pPr>
            <a:r>
              <a:rPr lang="en-US" sz="6399">
                <a:solidFill>
                  <a:srgbClr val="FFFFFF"/>
                </a:solidFill>
                <a:latin typeface="Open Sauce SemiBold Bold"/>
              </a:rPr>
              <a:t>Our Group Members</a:t>
            </a:r>
          </a:p>
        </p:txBody>
      </p:sp>
      <p:sp>
        <p:nvSpPr>
          <p:cNvPr id="28" name="TextBox 28"/>
          <p:cNvSpPr txBox="1"/>
          <p:nvPr/>
        </p:nvSpPr>
        <p:spPr>
          <a:xfrm>
            <a:off x="7030099" y="866535"/>
            <a:ext cx="4227801" cy="712470"/>
          </a:xfrm>
          <a:prstGeom prst="rect">
            <a:avLst/>
          </a:prstGeom>
        </p:spPr>
        <p:txBody>
          <a:bodyPr lIns="0" tIns="0" rIns="0" bIns="0" rtlCol="0" anchor="t">
            <a:spAutoFit/>
          </a:bodyPr>
          <a:lstStyle/>
          <a:p>
            <a:pPr>
              <a:lnSpc>
                <a:spcPts val="5880"/>
              </a:lnSpc>
              <a:spcBef>
                <a:spcPct val="0"/>
              </a:spcBef>
            </a:pPr>
            <a:r>
              <a:rPr lang="en-US" sz="4200">
                <a:solidFill>
                  <a:srgbClr val="FFFFFF"/>
                </a:solidFill>
                <a:latin typeface="Open Sauce SemiBold Bold"/>
              </a:rPr>
              <a:t>GROUP NO - A2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1604812" y="887415"/>
            <a:ext cx="6236890" cy="6872606"/>
          </a:xfrm>
          <a:custGeom>
            <a:avLst/>
            <a:gdLst/>
            <a:ahLst/>
            <a:cxnLst/>
            <a:rect l="l" t="t" r="r" b="b"/>
            <a:pathLst>
              <a:path w="6236890" h="6872606">
                <a:moveTo>
                  <a:pt x="0" y="0"/>
                </a:moveTo>
                <a:lnTo>
                  <a:pt x="6236891" y="0"/>
                </a:lnTo>
                <a:lnTo>
                  <a:pt x="6236891" y="6872606"/>
                </a:lnTo>
                <a:lnTo>
                  <a:pt x="0" y="6872606"/>
                </a:lnTo>
                <a:lnTo>
                  <a:pt x="0" y="0"/>
                </a:lnTo>
                <a:close/>
              </a:path>
            </a:pathLst>
          </a:custGeom>
          <a:blipFill>
            <a:blip r:embed="rId2"/>
            <a:stretch>
              <a:fillRect/>
            </a:stretch>
          </a:blipFill>
        </p:spPr>
      </p:sp>
      <p:sp>
        <p:nvSpPr>
          <p:cNvPr id="3" name="TextBox 3"/>
          <p:cNvSpPr txBox="1"/>
          <p:nvPr/>
        </p:nvSpPr>
        <p:spPr>
          <a:xfrm>
            <a:off x="1130208" y="742958"/>
            <a:ext cx="5868790" cy="883920"/>
          </a:xfrm>
          <a:prstGeom prst="rect">
            <a:avLst/>
          </a:prstGeom>
        </p:spPr>
        <p:txBody>
          <a:bodyPr lIns="0" tIns="0" rIns="0" bIns="0" rtlCol="0" anchor="t">
            <a:spAutoFit/>
          </a:bodyPr>
          <a:lstStyle/>
          <a:p>
            <a:pPr>
              <a:lnSpc>
                <a:spcPts val="6719"/>
              </a:lnSpc>
            </a:pPr>
            <a:r>
              <a:rPr lang="en-US" sz="6399">
                <a:solidFill>
                  <a:srgbClr val="31356E"/>
                </a:solidFill>
                <a:latin typeface="Clear Sans Bold"/>
              </a:rPr>
              <a:t>Idea Overview</a:t>
            </a:r>
          </a:p>
        </p:txBody>
      </p:sp>
      <p:sp>
        <p:nvSpPr>
          <p:cNvPr id="4" name="TextBox 4"/>
          <p:cNvSpPr txBox="1"/>
          <p:nvPr/>
        </p:nvSpPr>
        <p:spPr>
          <a:xfrm>
            <a:off x="1130208" y="1731648"/>
            <a:ext cx="9358913" cy="5126990"/>
          </a:xfrm>
          <a:prstGeom prst="rect">
            <a:avLst/>
          </a:prstGeom>
        </p:spPr>
        <p:txBody>
          <a:bodyPr lIns="0" tIns="0" rIns="0" bIns="0" rtlCol="0" anchor="t">
            <a:spAutoFit/>
          </a:bodyPr>
          <a:lstStyle/>
          <a:p>
            <a:pPr algn="just">
              <a:lnSpc>
                <a:spcPts val="4060"/>
              </a:lnSpc>
            </a:pPr>
            <a:r>
              <a:rPr lang="en-US" sz="2900">
                <a:solidFill>
                  <a:srgbClr val="2B4B82"/>
                </a:solidFill>
                <a:latin typeface="Clear Sans"/>
              </a:rPr>
              <a:t>Air pollution poses a significant global public health concern, leading to a rise in respiratory and cardiovascular diseases. This project aims to develop a machine-learning model for predicting disease burden rate and analyzing the correlation between air quality and airborne diseases. By leveraging recent data, we will investigate the relationship between air quality graphs and the manipulation of disease occurrence, while exploring machine learning approaches to analyze and mitigate the impact of air pollution on public health.</a:t>
            </a:r>
          </a:p>
        </p:txBody>
      </p:sp>
      <p:sp>
        <p:nvSpPr>
          <p:cNvPr id="5" name="TextBox 5"/>
          <p:cNvSpPr txBox="1"/>
          <p:nvPr/>
        </p:nvSpPr>
        <p:spPr>
          <a:xfrm>
            <a:off x="1130208" y="6953888"/>
            <a:ext cx="8895334" cy="563879"/>
          </a:xfrm>
          <a:prstGeom prst="rect">
            <a:avLst/>
          </a:prstGeom>
        </p:spPr>
        <p:txBody>
          <a:bodyPr lIns="0" tIns="0" rIns="0" bIns="0" rtlCol="0" anchor="t">
            <a:spAutoFit/>
          </a:bodyPr>
          <a:lstStyle/>
          <a:p>
            <a:pPr>
              <a:lnSpc>
                <a:spcPts val="4620"/>
              </a:lnSpc>
            </a:pPr>
            <a:r>
              <a:rPr lang="en-US" sz="3300">
                <a:solidFill>
                  <a:srgbClr val="31356E"/>
                </a:solidFill>
                <a:latin typeface="Clear Sans Bold"/>
              </a:rPr>
              <a:t>Features(Input Columns):</a:t>
            </a:r>
          </a:p>
        </p:txBody>
      </p:sp>
      <p:sp>
        <p:nvSpPr>
          <p:cNvPr id="6" name="TextBox 6"/>
          <p:cNvSpPr txBox="1"/>
          <p:nvPr/>
        </p:nvSpPr>
        <p:spPr>
          <a:xfrm>
            <a:off x="1130208" y="7622542"/>
            <a:ext cx="10945773" cy="497840"/>
          </a:xfrm>
          <a:prstGeom prst="rect">
            <a:avLst/>
          </a:prstGeom>
        </p:spPr>
        <p:txBody>
          <a:bodyPr lIns="0" tIns="0" rIns="0" bIns="0" rtlCol="0" anchor="t">
            <a:spAutoFit/>
          </a:bodyPr>
          <a:lstStyle/>
          <a:p>
            <a:pPr algn="ctr">
              <a:lnSpc>
                <a:spcPts val="4060"/>
              </a:lnSpc>
            </a:pPr>
            <a:r>
              <a:rPr lang="en-US" sz="2900">
                <a:solidFill>
                  <a:srgbClr val="2B4B82"/>
                </a:solidFill>
                <a:latin typeface="Clear Sans"/>
              </a:rPr>
              <a:t>'Location', 'Year', 'Measure', 'Gender', 'Cause', 'PM Concentration'</a:t>
            </a:r>
          </a:p>
        </p:txBody>
      </p:sp>
      <p:sp>
        <p:nvSpPr>
          <p:cNvPr id="7" name="TextBox 7"/>
          <p:cNvSpPr txBox="1"/>
          <p:nvPr/>
        </p:nvSpPr>
        <p:spPr>
          <a:xfrm>
            <a:off x="1130208" y="8232935"/>
            <a:ext cx="8013792" cy="563879"/>
          </a:xfrm>
          <a:prstGeom prst="rect">
            <a:avLst/>
          </a:prstGeom>
        </p:spPr>
        <p:txBody>
          <a:bodyPr lIns="0" tIns="0" rIns="0" bIns="0" rtlCol="0" anchor="t">
            <a:spAutoFit/>
          </a:bodyPr>
          <a:lstStyle/>
          <a:p>
            <a:pPr>
              <a:lnSpc>
                <a:spcPts val="4620"/>
              </a:lnSpc>
            </a:pPr>
            <a:r>
              <a:rPr lang="en-US" sz="3300">
                <a:solidFill>
                  <a:srgbClr val="31356E"/>
                </a:solidFill>
                <a:latin typeface="Clear Sans Bold"/>
              </a:rPr>
              <a:t>Target(Output Column):</a:t>
            </a:r>
          </a:p>
        </p:txBody>
      </p:sp>
      <p:sp>
        <p:nvSpPr>
          <p:cNvPr id="8" name="TextBox 8"/>
          <p:cNvSpPr txBox="1"/>
          <p:nvPr/>
        </p:nvSpPr>
        <p:spPr>
          <a:xfrm>
            <a:off x="1028700" y="8980805"/>
            <a:ext cx="5392698" cy="497840"/>
          </a:xfrm>
          <a:prstGeom prst="rect">
            <a:avLst/>
          </a:prstGeom>
        </p:spPr>
        <p:txBody>
          <a:bodyPr lIns="0" tIns="0" rIns="0" bIns="0" rtlCol="0" anchor="t">
            <a:spAutoFit/>
          </a:bodyPr>
          <a:lstStyle/>
          <a:p>
            <a:pPr algn="ctr">
              <a:lnSpc>
                <a:spcPts val="4060"/>
              </a:lnSpc>
            </a:pPr>
            <a:r>
              <a:rPr lang="en-US" sz="2900">
                <a:solidFill>
                  <a:srgbClr val="2B4B82"/>
                </a:solidFill>
                <a:latin typeface="Canva Sans"/>
              </a:rPr>
              <a:t> 'Rate Per 100000 Population'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539742" y="124440"/>
            <a:ext cx="15208516" cy="8943555"/>
          </a:xfrm>
          <a:custGeom>
            <a:avLst/>
            <a:gdLst/>
            <a:ahLst/>
            <a:cxnLst/>
            <a:rect l="l" t="t" r="r" b="b"/>
            <a:pathLst>
              <a:path w="15208516" h="8943555">
                <a:moveTo>
                  <a:pt x="0" y="0"/>
                </a:moveTo>
                <a:lnTo>
                  <a:pt x="15208516" y="0"/>
                </a:lnTo>
                <a:lnTo>
                  <a:pt x="15208516" y="8943554"/>
                </a:lnTo>
                <a:lnTo>
                  <a:pt x="0" y="8943554"/>
                </a:lnTo>
                <a:lnTo>
                  <a:pt x="0" y="0"/>
                </a:lnTo>
                <a:close/>
              </a:path>
            </a:pathLst>
          </a:custGeom>
          <a:blipFill>
            <a:blip r:embed="rId2"/>
            <a:stretch>
              <a:fillRect t="-1391" b="-3124"/>
            </a:stretch>
          </a:blipFill>
        </p:spPr>
      </p:sp>
      <p:sp>
        <p:nvSpPr>
          <p:cNvPr id="3" name="TextBox 3"/>
          <p:cNvSpPr txBox="1"/>
          <p:nvPr/>
        </p:nvSpPr>
        <p:spPr>
          <a:xfrm>
            <a:off x="3955090" y="9201150"/>
            <a:ext cx="10137447" cy="1012048"/>
          </a:xfrm>
          <a:prstGeom prst="rect">
            <a:avLst/>
          </a:prstGeom>
        </p:spPr>
        <p:txBody>
          <a:bodyPr lIns="0" tIns="0" rIns="0" bIns="0" rtlCol="0" anchor="t">
            <a:spAutoFit/>
          </a:bodyPr>
          <a:lstStyle/>
          <a:p>
            <a:pPr algn="ctr">
              <a:lnSpc>
                <a:spcPts val="4060"/>
              </a:lnSpc>
            </a:pPr>
            <a:r>
              <a:rPr lang="en-US" sz="2900">
                <a:solidFill>
                  <a:srgbClr val="2B4B82"/>
                </a:solidFill>
                <a:latin typeface="Clear Sans"/>
              </a:rPr>
              <a:t>Figure- This image representing our Dataset here  column Rate Per 100000 Population is our target colunm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5757604" y="47625"/>
            <a:ext cx="12530396" cy="10162808"/>
          </a:xfrm>
          <a:custGeom>
            <a:avLst/>
            <a:gdLst/>
            <a:ahLst/>
            <a:cxnLst/>
            <a:rect l="l" t="t" r="r" b="b"/>
            <a:pathLst>
              <a:path w="12530396" h="10162808">
                <a:moveTo>
                  <a:pt x="0" y="0"/>
                </a:moveTo>
                <a:lnTo>
                  <a:pt x="12530396" y="0"/>
                </a:lnTo>
                <a:lnTo>
                  <a:pt x="12530396" y="10162808"/>
                </a:lnTo>
                <a:lnTo>
                  <a:pt x="0" y="10162808"/>
                </a:lnTo>
                <a:lnTo>
                  <a:pt x="0" y="0"/>
                </a:lnTo>
                <a:close/>
              </a:path>
            </a:pathLst>
          </a:custGeom>
          <a:blipFill>
            <a:blip r:embed="rId2"/>
            <a:stretch>
              <a:fillRect l="-6810" t="-2411" r="-7753" b="-3410"/>
            </a:stretch>
          </a:blipFill>
        </p:spPr>
      </p:sp>
      <p:sp>
        <p:nvSpPr>
          <p:cNvPr id="3" name="TextBox 3"/>
          <p:cNvSpPr txBox="1"/>
          <p:nvPr/>
        </p:nvSpPr>
        <p:spPr>
          <a:xfrm>
            <a:off x="1028700" y="1028700"/>
            <a:ext cx="7421085" cy="1942916"/>
          </a:xfrm>
          <a:prstGeom prst="rect">
            <a:avLst/>
          </a:prstGeom>
        </p:spPr>
        <p:txBody>
          <a:bodyPr lIns="0" tIns="0" rIns="0" bIns="0" rtlCol="0" anchor="t">
            <a:spAutoFit/>
          </a:bodyPr>
          <a:lstStyle/>
          <a:p>
            <a:pPr>
              <a:lnSpc>
                <a:spcPts val="7679"/>
              </a:lnSpc>
            </a:pPr>
            <a:r>
              <a:rPr lang="en-US" sz="6399">
                <a:solidFill>
                  <a:srgbClr val="2B4B82"/>
                </a:solidFill>
                <a:latin typeface="Clear Sans Bold"/>
              </a:rPr>
              <a:t>Project </a:t>
            </a:r>
          </a:p>
          <a:p>
            <a:pPr marL="0" lvl="0" indent="0">
              <a:lnSpc>
                <a:spcPts val="7679"/>
              </a:lnSpc>
            </a:pPr>
            <a:r>
              <a:rPr lang="en-US" sz="6399">
                <a:solidFill>
                  <a:srgbClr val="2B4B82"/>
                </a:solidFill>
                <a:latin typeface="Clear Sans Bold"/>
              </a:rPr>
              <a:t>Pipeline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649916" y="2646162"/>
            <a:ext cx="10137447" cy="6024617"/>
          </a:xfrm>
          <a:custGeom>
            <a:avLst/>
            <a:gdLst/>
            <a:ahLst/>
            <a:cxnLst/>
            <a:rect l="l" t="t" r="r" b="b"/>
            <a:pathLst>
              <a:path w="10137447" h="6024617">
                <a:moveTo>
                  <a:pt x="0" y="0"/>
                </a:moveTo>
                <a:lnTo>
                  <a:pt x="10137447" y="0"/>
                </a:lnTo>
                <a:lnTo>
                  <a:pt x="10137447" y="6024617"/>
                </a:lnTo>
                <a:lnTo>
                  <a:pt x="0" y="6024617"/>
                </a:lnTo>
                <a:lnTo>
                  <a:pt x="0" y="0"/>
                </a:lnTo>
                <a:close/>
              </a:path>
            </a:pathLst>
          </a:custGeom>
          <a:blipFill>
            <a:blip r:embed="rId2"/>
            <a:stretch>
              <a:fillRect r="-5726"/>
            </a:stretch>
          </a:blipFill>
        </p:spPr>
      </p:sp>
      <p:sp>
        <p:nvSpPr>
          <p:cNvPr id="3" name="Freeform 3"/>
          <p:cNvSpPr/>
          <p:nvPr/>
        </p:nvSpPr>
        <p:spPr>
          <a:xfrm>
            <a:off x="11135704" y="1537447"/>
            <a:ext cx="6880443" cy="7212106"/>
          </a:xfrm>
          <a:custGeom>
            <a:avLst/>
            <a:gdLst/>
            <a:ahLst/>
            <a:cxnLst/>
            <a:rect l="l" t="t" r="r" b="b"/>
            <a:pathLst>
              <a:path w="6880443" h="7212106">
                <a:moveTo>
                  <a:pt x="0" y="0"/>
                </a:moveTo>
                <a:lnTo>
                  <a:pt x="6880444" y="0"/>
                </a:lnTo>
                <a:lnTo>
                  <a:pt x="6880444" y="7212106"/>
                </a:lnTo>
                <a:lnTo>
                  <a:pt x="0" y="7212106"/>
                </a:lnTo>
                <a:lnTo>
                  <a:pt x="0" y="0"/>
                </a:lnTo>
                <a:close/>
              </a:path>
            </a:pathLst>
          </a:custGeom>
          <a:blipFill>
            <a:blip r:embed="rId3"/>
            <a:stretch>
              <a:fillRect r="-19065"/>
            </a:stretch>
          </a:blipFill>
        </p:spPr>
      </p:sp>
      <p:sp>
        <p:nvSpPr>
          <p:cNvPr id="4" name="TextBox 4"/>
          <p:cNvSpPr txBox="1"/>
          <p:nvPr/>
        </p:nvSpPr>
        <p:spPr>
          <a:xfrm>
            <a:off x="649916" y="1028700"/>
            <a:ext cx="7421085" cy="971527"/>
          </a:xfrm>
          <a:prstGeom prst="rect">
            <a:avLst/>
          </a:prstGeom>
        </p:spPr>
        <p:txBody>
          <a:bodyPr lIns="0" tIns="0" rIns="0" bIns="0" rtlCol="0" anchor="t">
            <a:spAutoFit/>
          </a:bodyPr>
          <a:lstStyle/>
          <a:p>
            <a:pPr marL="0" lvl="0" indent="0">
              <a:lnSpc>
                <a:spcPts val="7679"/>
              </a:lnSpc>
            </a:pPr>
            <a:r>
              <a:rPr lang="en-US" sz="6399">
                <a:solidFill>
                  <a:srgbClr val="2B4B82"/>
                </a:solidFill>
                <a:latin typeface="Clear Sans Bold"/>
              </a:rPr>
              <a:t>Dataset Overview</a:t>
            </a:r>
          </a:p>
        </p:txBody>
      </p:sp>
      <p:sp>
        <p:nvSpPr>
          <p:cNvPr id="5" name="TextBox 5"/>
          <p:cNvSpPr txBox="1"/>
          <p:nvPr/>
        </p:nvSpPr>
        <p:spPr>
          <a:xfrm>
            <a:off x="649916" y="8692403"/>
            <a:ext cx="10137447" cy="1012190"/>
          </a:xfrm>
          <a:prstGeom prst="rect">
            <a:avLst/>
          </a:prstGeom>
        </p:spPr>
        <p:txBody>
          <a:bodyPr lIns="0" tIns="0" rIns="0" bIns="0" rtlCol="0" anchor="t">
            <a:spAutoFit/>
          </a:bodyPr>
          <a:lstStyle/>
          <a:p>
            <a:pPr algn="ctr">
              <a:lnSpc>
                <a:spcPts val="4060"/>
              </a:lnSpc>
            </a:pPr>
            <a:r>
              <a:rPr lang="en-US" sz="2900">
                <a:solidFill>
                  <a:srgbClr val="2B4B82"/>
                </a:solidFill>
                <a:latin typeface="Clear Sans"/>
              </a:rPr>
              <a:t>Figure-Line plot for the PM Concentration on different countries at each year</a:t>
            </a:r>
          </a:p>
        </p:txBody>
      </p:sp>
      <p:sp>
        <p:nvSpPr>
          <p:cNvPr id="6" name="TextBox 6"/>
          <p:cNvSpPr txBox="1"/>
          <p:nvPr/>
        </p:nvSpPr>
        <p:spPr>
          <a:xfrm>
            <a:off x="10999778" y="8723701"/>
            <a:ext cx="7152296" cy="1012048"/>
          </a:xfrm>
          <a:prstGeom prst="rect">
            <a:avLst/>
          </a:prstGeom>
        </p:spPr>
        <p:txBody>
          <a:bodyPr lIns="0" tIns="0" rIns="0" bIns="0" rtlCol="0" anchor="t">
            <a:spAutoFit/>
          </a:bodyPr>
          <a:lstStyle/>
          <a:p>
            <a:pPr algn="ctr">
              <a:lnSpc>
                <a:spcPts val="4060"/>
              </a:lnSpc>
            </a:pPr>
            <a:r>
              <a:rPr lang="en-US" sz="2900">
                <a:solidFill>
                  <a:srgbClr val="2B4B82"/>
                </a:solidFill>
                <a:latin typeface="Clear Sans"/>
              </a:rPr>
              <a:t>Figure-Data of annual PM Concentration for different countries of a selected year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2043802" y="1028700"/>
            <a:ext cx="14200395" cy="8064980"/>
          </a:xfrm>
          <a:custGeom>
            <a:avLst/>
            <a:gdLst/>
            <a:ahLst/>
            <a:cxnLst/>
            <a:rect l="l" t="t" r="r" b="b"/>
            <a:pathLst>
              <a:path w="14200395" h="8064980">
                <a:moveTo>
                  <a:pt x="0" y="0"/>
                </a:moveTo>
                <a:lnTo>
                  <a:pt x="14200396" y="0"/>
                </a:lnTo>
                <a:lnTo>
                  <a:pt x="14200396" y="8064980"/>
                </a:lnTo>
                <a:lnTo>
                  <a:pt x="0" y="8064980"/>
                </a:lnTo>
                <a:lnTo>
                  <a:pt x="0" y="0"/>
                </a:lnTo>
                <a:close/>
              </a:path>
            </a:pathLst>
          </a:custGeom>
          <a:blipFill>
            <a:blip r:embed="rId2"/>
            <a:stretch>
              <a:fillRect/>
            </a:stretch>
          </a:blipFill>
        </p:spPr>
      </p:sp>
      <p:sp>
        <p:nvSpPr>
          <p:cNvPr id="3" name="TextBox 3"/>
          <p:cNvSpPr txBox="1"/>
          <p:nvPr/>
        </p:nvSpPr>
        <p:spPr>
          <a:xfrm>
            <a:off x="5433457" y="57173"/>
            <a:ext cx="7421085" cy="971527"/>
          </a:xfrm>
          <a:prstGeom prst="rect">
            <a:avLst/>
          </a:prstGeom>
        </p:spPr>
        <p:txBody>
          <a:bodyPr lIns="0" tIns="0" rIns="0" bIns="0" rtlCol="0" anchor="t">
            <a:spAutoFit/>
          </a:bodyPr>
          <a:lstStyle/>
          <a:p>
            <a:pPr marL="0" lvl="0" indent="0">
              <a:lnSpc>
                <a:spcPts val="7679"/>
              </a:lnSpc>
            </a:pPr>
            <a:r>
              <a:rPr lang="en-US" sz="6399">
                <a:solidFill>
                  <a:srgbClr val="2B4B82"/>
                </a:solidFill>
                <a:latin typeface="Clear Sans Bold"/>
              </a:rPr>
              <a:t>Dataset Overview</a:t>
            </a:r>
          </a:p>
        </p:txBody>
      </p:sp>
      <p:sp>
        <p:nvSpPr>
          <p:cNvPr id="4" name="TextBox 4"/>
          <p:cNvSpPr txBox="1"/>
          <p:nvPr/>
        </p:nvSpPr>
        <p:spPr>
          <a:xfrm>
            <a:off x="4075277" y="9107804"/>
            <a:ext cx="10137447" cy="1012048"/>
          </a:xfrm>
          <a:prstGeom prst="rect">
            <a:avLst/>
          </a:prstGeom>
        </p:spPr>
        <p:txBody>
          <a:bodyPr lIns="0" tIns="0" rIns="0" bIns="0" rtlCol="0" anchor="t">
            <a:spAutoFit/>
          </a:bodyPr>
          <a:lstStyle/>
          <a:p>
            <a:pPr algn="ctr">
              <a:lnSpc>
                <a:spcPts val="4060"/>
              </a:lnSpc>
            </a:pPr>
            <a:r>
              <a:rPr lang="en-US" sz="2900">
                <a:solidFill>
                  <a:srgbClr val="2B4B82"/>
                </a:solidFill>
                <a:latin typeface="Clear Sans"/>
              </a:rPr>
              <a:t>Figure-Bar chart for the PM Concentration of relevant countries in the selected year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1479463" y="3501237"/>
            <a:ext cx="6082831" cy="3786562"/>
          </a:xfrm>
          <a:custGeom>
            <a:avLst/>
            <a:gdLst/>
            <a:ahLst/>
            <a:cxnLst/>
            <a:rect l="l" t="t" r="r" b="b"/>
            <a:pathLst>
              <a:path w="6082831" h="3786562">
                <a:moveTo>
                  <a:pt x="0" y="0"/>
                </a:moveTo>
                <a:lnTo>
                  <a:pt x="6082831" y="0"/>
                </a:lnTo>
                <a:lnTo>
                  <a:pt x="6082831" y="3786562"/>
                </a:lnTo>
                <a:lnTo>
                  <a:pt x="0" y="3786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767527"/>
            <a:ext cx="9945279" cy="7253981"/>
            <a:chOff x="0" y="0"/>
            <a:chExt cx="13260372" cy="9671975"/>
          </a:xfrm>
        </p:grpSpPr>
        <p:sp>
          <p:nvSpPr>
            <p:cNvPr id="4" name="TextBox 4"/>
            <p:cNvSpPr txBox="1"/>
            <p:nvPr/>
          </p:nvSpPr>
          <p:spPr>
            <a:xfrm>
              <a:off x="0" y="133350"/>
              <a:ext cx="13260372" cy="938200"/>
            </a:xfrm>
            <a:prstGeom prst="rect">
              <a:avLst/>
            </a:prstGeom>
          </p:spPr>
          <p:txBody>
            <a:bodyPr lIns="0" tIns="0" rIns="0" bIns="0" rtlCol="0" anchor="t">
              <a:spAutoFit/>
            </a:bodyPr>
            <a:lstStyle/>
            <a:p>
              <a:pPr>
                <a:lnSpc>
                  <a:spcPts val="4982"/>
                </a:lnSpc>
              </a:pPr>
              <a:r>
                <a:rPr lang="en-US" sz="5300" spc="-58">
                  <a:solidFill>
                    <a:srgbClr val="FEFEFE"/>
                  </a:solidFill>
                  <a:latin typeface="Clear Sans Bold"/>
                </a:rPr>
                <a:t>Implementation:</a:t>
              </a:r>
            </a:p>
          </p:txBody>
        </p:sp>
        <p:sp>
          <p:nvSpPr>
            <p:cNvPr id="5" name="TextBox 5"/>
            <p:cNvSpPr txBox="1"/>
            <p:nvPr/>
          </p:nvSpPr>
          <p:spPr>
            <a:xfrm>
              <a:off x="0" y="1669373"/>
              <a:ext cx="13260372" cy="8002602"/>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EFEFE"/>
                  </a:solidFill>
                  <a:latin typeface="Clear Sans"/>
                </a:rPr>
                <a:t>Data Collection &amp; Preprocessing.</a:t>
              </a:r>
            </a:p>
            <a:p>
              <a:pPr marL="734059" lvl="1" indent="-367030">
                <a:lnSpc>
                  <a:spcPts val="4759"/>
                </a:lnSpc>
                <a:buFont typeface="Arial"/>
                <a:buChar char="•"/>
              </a:pPr>
              <a:r>
                <a:rPr lang="en-US" sz="3399">
                  <a:solidFill>
                    <a:srgbClr val="FEFEFE"/>
                  </a:solidFill>
                  <a:latin typeface="Clear Sans"/>
                </a:rPr>
                <a:t>Feature Selection &amp; Engineering.</a:t>
              </a:r>
            </a:p>
            <a:p>
              <a:pPr marL="734059" lvl="1" indent="-367030">
                <a:lnSpc>
                  <a:spcPts val="4759"/>
                </a:lnSpc>
                <a:buFont typeface="Arial"/>
                <a:buChar char="•"/>
              </a:pPr>
              <a:r>
                <a:rPr lang="en-US" sz="3399">
                  <a:solidFill>
                    <a:srgbClr val="FEFEFE"/>
                  </a:solidFill>
                  <a:latin typeface="Clear Sans"/>
                </a:rPr>
                <a:t>Model Training &amp; Evaluation.</a:t>
              </a:r>
            </a:p>
            <a:p>
              <a:pPr marL="734059" lvl="1" indent="-367030">
                <a:lnSpc>
                  <a:spcPts val="4759"/>
                </a:lnSpc>
                <a:buFont typeface="Arial"/>
                <a:buChar char="•"/>
              </a:pPr>
              <a:r>
                <a:rPr lang="en-US" sz="3399">
                  <a:solidFill>
                    <a:srgbClr val="FEFEFE"/>
                  </a:solidFill>
                  <a:latin typeface="Clear Sans"/>
                </a:rPr>
                <a:t>Model Fine-tuning and Selection</a:t>
              </a:r>
            </a:p>
            <a:p>
              <a:pPr>
                <a:lnSpc>
                  <a:spcPts val="4759"/>
                </a:lnSpc>
              </a:pPr>
              <a:endParaRPr lang="en-US" sz="3399">
                <a:solidFill>
                  <a:srgbClr val="FEFEFE"/>
                </a:solidFill>
                <a:latin typeface="Clear Sans"/>
              </a:endParaRPr>
            </a:p>
            <a:p>
              <a:pPr>
                <a:lnSpc>
                  <a:spcPts val="5039"/>
                </a:lnSpc>
              </a:pPr>
              <a:r>
                <a:rPr lang="en-US" sz="3599">
                  <a:solidFill>
                    <a:srgbClr val="FEFEFE"/>
                  </a:solidFill>
                  <a:latin typeface="Clear Sans Bold"/>
                </a:rPr>
                <a:t>Notebook/Google Drive Link:</a:t>
              </a:r>
            </a:p>
            <a:p>
              <a:pPr>
                <a:lnSpc>
                  <a:spcPts val="4759"/>
                </a:lnSpc>
              </a:pPr>
              <a:r>
                <a:rPr lang="en-US" sz="3399">
                  <a:solidFill>
                    <a:srgbClr val="FEFEFE"/>
                  </a:solidFill>
                  <a:latin typeface="Clear Sans"/>
                </a:rPr>
                <a:t>https://drive.google.com/drive/folders/12xkWpHWOoa5IO-oxBzOqYlfqzYE0LKu-?usp=sharing</a:t>
              </a:r>
            </a:p>
            <a:p>
              <a:pPr>
                <a:lnSpc>
                  <a:spcPts val="4759"/>
                </a:lnSpc>
              </a:pPr>
              <a:endParaRPr lang="en-US" sz="3399">
                <a:solidFill>
                  <a:srgbClr val="FEFEFE"/>
                </a:solidFill>
                <a:latin typeface="Clear Sans"/>
              </a:endParaRPr>
            </a:p>
            <a:p>
              <a:pPr>
                <a:lnSpc>
                  <a:spcPts val="4759"/>
                </a:lnSpc>
              </a:pPr>
              <a:endParaRPr lang="en-US" sz="3399">
                <a:solidFill>
                  <a:srgbClr val="FEFEFE"/>
                </a:solidFill>
                <a:latin typeface="Clear San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370472" y="1028700"/>
            <a:ext cx="15547056" cy="8740951"/>
          </a:xfrm>
          <a:custGeom>
            <a:avLst/>
            <a:gdLst/>
            <a:ahLst/>
            <a:cxnLst/>
            <a:rect l="l" t="t" r="r" b="b"/>
            <a:pathLst>
              <a:path w="15547056" h="8740951">
                <a:moveTo>
                  <a:pt x="0" y="0"/>
                </a:moveTo>
                <a:lnTo>
                  <a:pt x="15547056" y="0"/>
                </a:lnTo>
                <a:lnTo>
                  <a:pt x="15547056" y="8740951"/>
                </a:lnTo>
                <a:lnTo>
                  <a:pt x="0" y="8740951"/>
                </a:lnTo>
                <a:lnTo>
                  <a:pt x="0" y="0"/>
                </a:lnTo>
                <a:close/>
              </a:path>
            </a:pathLst>
          </a:custGeom>
          <a:blipFill>
            <a:blip r:embed="rId2"/>
            <a:stretch>
              <a:fillRect/>
            </a:stretch>
          </a:blipFill>
        </p:spPr>
      </p:sp>
      <p:sp>
        <p:nvSpPr>
          <p:cNvPr id="3" name="TextBox 3"/>
          <p:cNvSpPr txBox="1"/>
          <p:nvPr/>
        </p:nvSpPr>
        <p:spPr>
          <a:xfrm>
            <a:off x="6480984" y="144858"/>
            <a:ext cx="5841142" cy="883842"/>
          </a:xfrm>
          <a:prstGeom prst="rect">
            <a:avLst/>
          </a:prstGeom>
        </p:spPr>
        <p:txBody>
          <a:bodyPr lIns="0" tIns="0" rIns="0" bIns="0" rtlCol="0" anchor="t">
            <a:spAutoFit/>
          </a:bodyPr>
          <a:lstStyle/>
          <a:p>
            <a:pPr>
              <a:lnSpc>
                <a:spcPts val="6719"/>
              </a:lnSpc>
            </a:pPr>
            <a:r>
              <a:rPr lang="en-US" sz="6399">
                <a:solidFill>
                  <a:srgbClr val="FEFEFE"/>
                </a:solidFill>
                <a:latin typeface="Clear Sans Bold"/>
              </a:rPr>
              <a:t>Demonstration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453</Words>
  <Application>Microsoft Office PowerPoint</Application>
  <PresentationFormat>Custom</PresentationFormat>
  <Paragraphs>82</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Clear Sans Bold</vt:lpstr>
      <vt:lpstr>HK Grotesk Light</vt:lpstr>
      <vt:lpstr>Clear Sans</vt:lpstr>
      <vt:lpstr>Open Sauce SemiBold Bold</vt:lpstr>
      <vt:lpstr>Canva Sans Bold</vt:lpstr>
      <vt:lpstr>Arial</vt:lpstr>
      <vt:lpstr>HK Grotesk Medium</vt:lpstr>
      <vt:lpstr>Canva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in Education Technology Presentation in Blue Peach Illustrative Style</dc:title>
  <cp:lastModifiedBy>Khaled Hasan Irfan</cp:lastModifiedBy>
  <cp:revision>1</cp:revision>
  <dcterms:created xsi:type="dcterms:W3CDTF">2006-08-16T00:00:00Z</dcterms:created>
  <dcterms:modified xsi:type="dcterms:W3CDTF">2025-02-02T17:33:34Z</dcterms:modified>
  <dc:identifier>DAFms0utkns</dc:identifier>
</cp:coreProperties>
</file>